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3.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tags/tag9.xml" ContentType="application/vnd.openxmlformats-officedocument.presentationml.tags+xml"/>
  <Override PartName="/ppt/notesSlides/notesSlide14.xml" ContentType="application/vnd.openxmlformats-officedocument.presentationml.notesSlide+xml"/>
  <Override PartName="/ppt/tags/tag10.xml" ContentType="application/vnd.openxmlformats-officedocument.presentationml.tags+xml"/>
  <Override PartName="/ppt/notesSlides/notesSlide15.xml" ContentType="application/vnd.openxmlformats-officedocument.presentationml.notesSlide+xml"/>
  <Override PartName="/ppt/tags/tag1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2.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3.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51" r:id="rId4"/>
    <p:sldMasterId id="2147484608" r:id="rId5"/>
    <p:sldMasterId id="2147484613" r:id="rId6"/>
    <p:sldMasterId id="2147484679" r:id="rId7"/>
  </p:sldMasterIdLst>
  <p:notesMasterIdLst>
    <p:notesMasterId r:id="rId31"/>
  </p:notesMasterIdLst>
  <p:handoutMasterIdLst>
    <p:handoutMasterId r:id="rId32"/>
  </p:handoutMasterIdLst>
  <p:sldIdLst>
    <p:sldId id="377" r:id="rId8"/>
    <p:sldId id="1600" r:id="rId9"/>
    <p:sldId id="2076137890" r:id="rId10"/>
    <p:sldId id="1683" r:id="rId11"/>
    <p:sldId id="2119" r:id="rId12"/>
    <p:sldId id="2120" r:id="rId13"/>
    <p:sldId id="2099" r:id="rId14"/>
    <p:sldId id="1657" r:id="rId15"/>
    <p:sldId id="2111" r:id="rId16"/>
    <p:sldId id="2088" r:id="rId17"/>
    <p:sldId id="2100" r:id="rId18"/>
    <p:sldId id="2121" r:id="rId19"/>
    <p:sldId id="2112" r:id="rId20"/>
    <p:sldId id="2113" r:id="rId21"/>
    <p:sldId id="2114" r:id="rId22"/>
    <p:sldId id="2102" r:id="rId23"/>
    <p:sldId id="2109" r:id="rId24"/>
    <p:sldId id="2103" r:id="rId25"/>
    <p:sldId id="2095" r:id="rId26"/>
    <p:sldId id="2117" r:id="rId27"/>
    <p:sldId id="2118" r:id="rId28"/>
    <p:sldId id="2104" r:id="rId29"/>
    <p:sldId id="1599" r:id="rId3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662A55AF-265B-42B3-9CB6-40C6288A9B30}">
          <p14:sldIdLst>
            <p14:sldId id="377"/>
          </p14:sldIdLst>
        </p14:section>
        <p14:section name="Title slides" id="{6290A1E8-AFB8-3548-8B68-764E854A696A}">
          <p14:sldIdLst>
            <p14:sldId id="1600"/>
            <p14:sldId id="2076137890"/>
          </p14:sldIdLst>
        </p14:section>
        <p14:section name="Right foundation" id="{40B2B39E-9CDC-46B4-8BD3-EC8784DB9ACA}">
          <p14:sldIdLst>
            <p14:sldId id="1683"/>
            <p14:sldId id="2119"/>
            <p14:sldId id="2120"/>
            <p14:sldId id="2099"/>
          </p14:sldIdLst>
        </p14:section>
        <p14:section name="Landing zones" id="{6FC1034F-8169-439D-BD78-8D1749E78ECF}">
          <p14:sldIdLst>
            <p14:sldId id="1657"/>
            <p14:sldId id="2111"/>
            <p14:sldId id="2088"/>
            <p14:sldId id="2100"/>
            <p14:sldId id="2121"/>
            <p14:sldId id="2112"/>
            <p14:sldId id="2113"/>
            <p14:sldId id="2114"/>
            <p14:sldId id="2102"/>
          </p14:sldIdLst>
        </p14:section>
        <p14:section name="Partner opportunities" id="{83F0F8EB-D33D-4ED1-9987-0943CC83593C}">
          <p14:sldIdLst>
            <p14:sldId id="2109"/>
            <p14:sldId id="2103"/>
            <p14:sldId id="2095"/>
            <p14:sldId id="2117"/>
            <p14:sldId id="2118"/>
            <p14:sldId id="2104"/>
            <p14:sldId id="159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Michael Venables" initials="MV" lastIdx="1" clrIdx="7">
    <p:extLst>
      <p:ext uri="{19B8F6BF-5375-455C-9EA6-DF929625EA0E}">
        <p15:presenceInfo xmlns:p15="http://schemas.microsoft.com/office/powerpoint/2012/main" userId="Michael Venables" providerId="None"/>
      </p:ext>
    </p:extLst>
  </p:cmAuthor>
  <p:cmAuthor id="1" name="Mary Feil-Jacobs" initials="MFJ" lastIdx="43" clrIdx="1"/>
  <p:cmAuthor id="2" name="Monica Lueder" initials="ML" lastIdx="22" clrIdx="2"/>
  <p:cmAuthor id="3" name="Mary Feil-Jacobs" initials="MF" lastIdx="22" clrIdx="3"/>
  <p:cmAuthor id="4" name="Angela Powell" initials="AP" lastIdx="9" clrIdx="4"/>
  <p:cmAuthor id="5" name="Brian Blanchard (AZURE PNP)" initials="BB(P" lastIdx="8" clrIdx="5">
    <p:extLst>
      <p:ext uri="{19B8F6BF-5375-455C-9EA6-DF929625EA0E}">
        <p15:presenceInfo xmlns:p15="http://schemas.microsoft.com/office/powerpoint/2012/main" userId="S::brblanch@microsoft.com::8d4157a8-64e6-4b97-b092-1526621426f9" providerId="AD"/>
      </p:ext>
    </p:extLst>
  </p:cmAuthor>
  <p:cmAuthor id="6" name="Evelyn Padrino" initials="EP" lastIdx="2" clrIdx="6">
    <p:extLst>
      <p:ext uri="{19B8F6BF-5375-455C-9EA6-DF929625EA0E}">
        <p15:presenceInfo xmlns:p15="http://schemas.microsoft.com/office/powerpoint/2012/main" userId="Evelyn Padrin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50E6FF"/>
    <a:srgbClr val="0078D3"/>
    <a:srgbClr val="000000"/>
    <a:srgbClr val="FFFFFF"/>
    <a:srgbClr val="EBEBEB"/>
    <a:srgbClr val="3C3C41"/>
    <a:srgbClr val="1A1A1A"/>
    <a:srgbClr val="008272"/>
    <a:srgbClr val="008C72"/>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8992" autoAdjust="0"/>
  </p:normalViewPr>
  <p:slideViewPr>
    <p:cSldViewPr snapToGrid="0">
      <p:cViewPr varScale="1">
        <p:scale>
          <a:sx n="70" d="100"/>
          <a:sy n="70" d="100"/>
        </p:scale>
        <p:origin x="942" y="45"/>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viewProps" Target="viewProps.xml"/><Relationship Id="rId8" Type="http://schemas.openxmlformats.org/officeDocument/2006/relationships/slide" Target="slides/slide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9/24/2021 9:05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9/24/2021 9:05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defTabSz="932316" fontAlgn="auto">
              <a:spcBef>
                <a:spcPts val="0"/>
              </a:spcBef>
              <a:spcAft>
                <a:spcPts val="0"/>
              </a:spcAft>
              <a:defRPr/>
            </a:pPr>
            <a:r>
              <a:rPr lang="en-US" sz="1224" dirty="0">
                <a:ea typeface="+mn-ea"/>
                <a:cs typeface="+mn-cs"/>
              </a:rPr>
              <a:t>Suggested approach – </a:t>
            </a:r>
          </a:p>
          <a:p>
            <a:pPr marL="285750" indent="-285750" defTabSz="932316" fontAlgn="auto">
              <a:spcBef>
                <a:spcPts val="0"/>
              </a:spcBef>
              <a:spcAft>
                <a:spcPts val="0"/>
              </a:spcAft>
              <a:buFont typeface="Arial" panose="020B0604020202020204" pitchFamily="34" charset="0"/>
              <a:buChar char="•"/>
              <a:defRPr/>
            </a:pPr>
            <a:r>
              <a:rPr lang="en-US" sz="1224" dirty="0">
                <a:ea typeface="+mn-ea"/>
                <a:cs typeface="+mn-cs"/>
              </a:rPr>
              <a:t>Use Slides 2-16 for introduction and high-level overview</a:t>
            </a:r>
          </a:p>
          <a:p>
            <a:pPr marL="285750" indent="-285750" defTabSz="932316" fontAlgn="auto">
              <a:spcBef>
                <a:spcPts val="0"/>
              </a:spcBef>
              <a:spcAft>
                <a:spcPts val="0"/>
              </a:spcAft>
              <a:buFont typeface="Arial" panose="020B0604020202020204" pitchFamily="34" charset="0"/>
              <a:buChar char="•"/>
              <a:defRPr/>
            </a:pPr>
            <a:r>
              <a:rPr lang="en-US" sz="1224" b="1" dirty="0">
                <a:ea typeface="+mn-ea"/>
                <a:cs typeface="+mn-cs"/>
              </a:rPr>
              <a:t>OPTIONAL: </a:t>
            </a:r>
            <a:r>
              <a:rPr lang="en-US" sz="1224" dirty="0">
                <a:ea typeface="+mn-ea"/>
                <a:cs typeface="+mn-cs"/>
              </a:rPr>
              <a:t>Choose slides between 17 through 20 depending on your customers need and whether you need information for partners. </a:t>
            </a:r>
          </a:p>
          <a:p>
            <a:pPr marL="285750" indent="-285750" defTabSz="932316" fontAlgn="auto">
              <a:spcBef>
                <a:spcPts val="0"/>
              </a:spcBef>
              <a:spcAft>
                <a:spcPts val="0"/>
              </a:spcAft>
              <a:buFont typeface="Arial" panose="020B0604020202020204" pitchFamily="34" charset="0"/>
              <a:buChar char="•"/>
              <a:defRPr/>
            </a:pPr>
            <a:r>
              <a:rPr lang="en-US" sz="1224" dirty="0">
                <a:ea typeface="+mn-ea"/>
                <a:cs typeface="+mn-cs"/>
              </a:rPr>
              <a:t>End with Slides 21-23 that has Resources that can help.</a:t>
            </a:r>
          </a:p>
          <a:p>
            <a:pPr defTabSz="932316" fontAlgn="auto">
              <a:spcBef>
                <a:spcPts val="0"/>
              </a:spcBef>
              <a:spcAft>
                <a:spcPts val="0"/>
              </a:spcAft>
              <a:defRPr/>
            </a:pPr>
            <a:endParaRPr lang="en-US" sz="1224" dirty="0">
              <a:ea typeface="+mn-ea"/>
              <a:cs typeface="+mn-cs"/>
            </a:endParaRPr>
          </a:p>
        </p:txBody>
      </p:sp>
      <p:sp>
        <p:nvSpPr>
          <p:cNvPr id="5" name="Footer Placeholder 4"/>
          <p:cNvSpPr>
            <a:spLocks noGrp="1"/>
          </p:cNvSpPr>
          <p:nvPr>
            <p:ph type="ftr" sz="quarter" idx="4"/>
          </p:nvPr>
        </p:nvSpPr>
        <p:spPr>
          <a:xfrm>
            <a:off x="0" y="8829968"/>
            <a:ext cx="3037840" cy="466433"/>
          </a:xfrm>
        </p:spPr>
        <p:txBody>
          <a:bodyPr/>
          <a:lstStyle/>
          <a:p>
            <a:pPr defTabSz="931357"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357"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46084" name="Date Placeholder 5"/>
          <p:cNvSpPr>
            <a:spLocks noGrp="1"/>
          </p:cNvSpPr>
          <p:nvPr>
            <p:ph type="dt" sz="quarter"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863" fontAlgn="base">
              <a:spcBef>
                <a:spcPct val="0"/>
              </a:spcBef>
              <a:spcAft>
                <a:spcPct val="0"/>
              </a:spcAft>
            </a:pPr>
            <a:fld id="{52D90798-2654-1F4D-AF7F-5BD59530B040}" type="datetime1">
              <a:rPr lang="en-US">
                <a:solidFill>
                  <a:srgbClr val="000000"/>
                </a:solidFill>
                <a:latin typeface="Segoe UI" panose="020B0502040204020203" pitchFamily="34" charset="0"/>
              </a:rPr>
              <a:pPr defTabSz="931863" fontAlgn="base">
                <a:spcBef>
                  <a:spcPct val="0"/>
                </a:spcBef>
                <a:spcAft>
                  <a:spcPct val="0"/>
                </a:spcAft>
              </a:pPr>
              <a:t>9/24/2021</a:t>
            </a:fld>
            <a:endParaRPr lang="en-US" dirty="0">
              <a:solidFill>
                <a:srgbClr val="000000"/>
              </a:solidFill>
              <a:latin typeface="Segoe UI" panose="020B0502040204020203" pitchFamily="34" charset="0"/>
            </a:endParaRPr>
          </a:p>
        </p:txBody>
      </p:sp>
      <p:sp>
        <p:nvSpPr>
          <p:cNvPr id="46085" name="Slide Number Placeholder 6"/>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863" fontAlgn="base">
              <a:spcBef>
                <a:spcPct val="0"/>
              </a:spcBef>
              <a:spcAft>
                <a:spcPct val="0"/>
              </a:spcAft>
            </a:pPr>
            <a:fld id="{44B3129B-E286-A249-B8A1-C5CBF3880587}" type="slidenum">
              <a:rPr lang="en-US">
                <a:solidFill>
                  <a:srgbClr val="000000"/>
                </a:solidFill>
                <a:latin typeface="Segoe UI" panose="020B0502040204020203" pitchFamily="34" charset="0"/>
              </a:rPr>
              <a:pPr defTabSz="931863" fontAlgn="base">
                <a:spcBef>
                  <a:spcPct val="0"/>
                </a:spcBef>
                <a:spcAft>
                  <a:spcPct val="0"/>
                </a:spcAft>
              </a:pPr>
              <a:t>1</a:t>
            </a:fld>
            <a:endParaRPr lang="en-US" dirty="0">
              <a:solidFill>
                <a:srgbClr val="000000"/>
              </a:solidFill>
              <a:latin typeface="Segoe UI" panose="020B0502040204020203" pitchFamily="34" charset="0"/>
            </a:endParaRPr>
          </a:p>
        </p:txBody>
      </p:sp>
    </p:spTree>
    <p:extLst>
      <p:ext uri="{BB962C8B-B14F-4D97-AF65-F5344CB8AC3E}">
        <p14:creationId xmlns:p14="http://schemas.microsoft.com/office/powerpoint/2010/main" val="2117841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Segoe"/>
              </a:rPr>
              <a:t>&lt;</a:t>
            </a:r>
            <a:r>
              <a:rPr lang="en-US" sz="1100" b="1" dirty="0">
                <a:latin typeface="Segoe"/>
              </a:rPr>
              <a:t>Key point</a:t>
            </a:r>
            <a:r>
              <a:rPr lang="en-US" sz="1100" dirty="0">
                <a:latin typeface="Segoe"/>
              </a:rPr>
              <a:t>&gt;: The Ready stage of the Microsoft Cloud Adoption Framework involves preparing organizations’ people, process and </a:t>
            </a:r>
            <a:r>
              <a:rPr lang="en-US" sz="1100" b="1" dirty="0">
                <a:latin typeface="Segoe"/>
              </a:rPr>
              <a:t>environment </a:t>
            </a:r>
            <a:r>
              <a:rPr lang="en-US" sz="1100" b="0" dirty="0">
                <a:latin typeface="Segoe"/>
              </a:rPr>
              <a:t>for digital transformation</a:t>
            </a:r>
            <a:r>
              <a:rPr lang="en-US" sz="1100" dirty="0">
                <a:latin typeface="Segoe"/>
              </a:rPr>
              <a:t>.</a:t>
            </a:r>
          </a:p>
          <a:p>
            <a:endParaRPr lang="en-US" sz="1100" dirty="0">
              <a:latin typeface="Segoe"/>
            </a:endParaRPr>
          </a:p>
          <a:p>
            <a:pPr marL="171450" indent="-171450">
              <a:buFont typeface="Wingdings" panose="05000000000000000000" pitchFamily="2" charset="2"/>
              <a:buChar char="§"/>
            </a:pPr>
            <a:r>
              <a:rPr lang="en-US" sz="1100" dirty="0">
                <a:latin typeface="Segoe"/>
              </a:rPr>
              <a:t>We want to enable customers to successfully adopt the Azure cloud.</a:t>
            </a:r>
          </a:p>
          <a:p>
            <a:pPr marL="171450" indent="-171450">
              <a:buFont typeface="Wingdings" panose="05000000000000000000" pitchFamily="2" charset="2"/>
              <a:buChar char="§"/>
            </a:pPr>
            <a:r>
              <a:rPr lang="en-US" sz="1100" dirty="0">
                <a:latin typeface="Segoe"/>
              </a:rPr>
              <a:t>When we’re talking about cloud adoption and landing zones, we’re pointing to the Ready stage.</a:t>
            </a:r>
          </a:p>
          <a:p>
            <a:pPr marL="171450" indent="-171450">
              <a:buFont typeface="Wingdings" panose="05000000000000000000" pitchFamily="2" charset="2"/>
              <a:buChar char="§"/>
            </a:pPr>
            <a:r>
              <a:rPr lang="en-US" sz="1100" dirty="0">
                <a:latin typeface="Segoe"/>
              </a:rPr>
              <a:t>In the Ready stage, cloud adoption plans have been discussed and defined, and we are ready to deploy a workload on Azure.</a:t>
            </a:r>
          </a:p>
          <a:p>
            <a:endParaRPr lang="en-US" sz="1100" dirty="0">
              <a:latin typeface="Segoe"/>
            </a:endParaRPr>
          </a:p>
          <a:p>
            <a:r>
              <a:rPr lang="en-US" sz="1100" dirty="0">
                <a:latin typeface="Segoe"/>
              </a:rPr>
              <a:t>&lt;</a:t>
            </a:r>
            <a:r>
              <a:rPr lang="en-US" sz="1100" b="1" dirty="0">
                <a:latin typeface="Segoe"/>
              </a:rPr>
              <a:t>Transition</a:t>
            </a:r>
            <a:r>
              <a:rPr lang="en-US" sz="1100" dirty="0">
                <a:latin typeface="Segoe"/>
              </a:rPr>
              <a:t>&gt;: Let’s look at Azure landing zones in much more detail.</a:t>
            </a:r>
          </a:p>
          <a:p>
            <a:endParaRPr lang="en-US" dirty="0">
              <a:latin typeface="Segoe UI "/>
            </a:endParaRPr>
          </a:p>
        </p:txBody>
      </p:sp>
    </p:spTree>
    <p:extLst>
      <p:ext uri="{BB962C8B-B14F-4D97-AF65-F5344CB8AC3E}">
        <p14:creationId xmlns:p14="http://schemas.microsoft.com/office/powerpoint/2010/main" val="16657653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Segoe"/>
              </a:rPr>
              <a:t>&lt;</a:t>
            </a:r>
            <a:r>
              <a:rPr lang="en-US" sz="1100" b="1" dirty="0">
                <a:latin typeface="Segoe"/>
              </a:rPr>
              <a:t>Key point</a:t>
            </a:r>
            <a:r>
              <a:rPr lang="en-US" sz="1100" dirty="0">
                <a:latin typeface="Segoe"/>
              </a:rPr>
              <a:t>&gt;: Design areas are </a:t>
            </a:r>
            <a:r>
              <a:rPr lang="en-US" sz="1100" i="1" dirty="0">
                <a:latin typeface="Segoe"/>
              </a:rPr>
              <a:t>the</a:t>
            </a:r>
            <a:r>
              <a:rPr lang="en-US" sz="1100" dirty="0">
                <a:latin typeface="Segoe"/>
              </a:rPr>
              <a:t> </a:t>
            </a:r>
            <a:r>
              <a:rPr lang="en-US" sz="1100" i="1" dirty="0">
                <a:latin typeface="Segoe"/>
              </a:rPr>
              <a:t>critical components</a:t>
            </a:r>
            <a:r>
              <a:rPr lang="en-US" sz="1100" dirty="0">
                <a:latin typeface="Segoe"/>
              </a:rPr>
              <a:t> of Azure landing zones.</a:t>
            </a:r>
          </a:p>
          <a:p>
            <a:endParaRPr lang="en-US" sz="1100" dirty="0">
              <a:latin typeface="Segoe"/>
            </a:endParaRPr>
          </a:p>
          <a:p>
            <a:pPr marL="171450" indent="-171450">
              <a:buFont typeface="Wingdings" panose="05000000000000000000" pitchFamily="2" charset="2"/>
              <a:buChar char="§"/>
            </a:pPr>
            <a:r>
              <a:rPr lang="en-US" sz="1100" dirty="0">
                <a:latin typeface="Segoe"/>
              </a:rPr>
              <a:t>Remember the foundation we’re choosing? And how it depends on what house we are building? </a:t>
            </a:r>
          </a:p>
          <a:p>
            <a:pPr marL="171450" indent="-171450">
              <a:buFont typeface="Wingdings" panose="05000000000000000000" pitchFamily="2" charset="2"/>
              <a:buChar char="§"/>
            </a:pPr>
            <a:r>
              <a:rPr lang="en-US" sz="1100" dirty="0">
                <a:latin typeface="Segoe"/>
              </a:rPr>
              <a:t>Foundations for house construction have common attributes but have their own specific components—and the cloud environment is similar.</a:t>
            </a:r>
          </a:p>
          <a:p>
            <a:pPr marL="0" indent="0">
              <a:buFont typeface="Wingdings" panose="05000000000000000000" pitchFamily="2" charset="2"/>
              <a:buNone/>
            </a:pPr>
            <a:r>
              <a:rPr lang="en-US" sz="1100" b="1" dirty="0">
                <a:latin typeface="Segoe"/>
              </a:rPr>
              <a:t>[Set up slide] </a:t>
            </a:r>
            <a:r>
              <a:rPr lang="en-US" sz="1100" dirty="0">
                <a:latin typeface="Segoe"/>
              </a:rPr>
              <a:t>These are the design components that all Azure landing zones must have.</a:t>
            </a:r>
          </a:p>
          <a:p>
            <a:pPr marL="0" indent="0">
              <a:buFont typeface="Wingdings" panose="05000000000000000000" pitchFamily="2" charset="2"/>
              <a:buNone/>
            </a:pPr>
            <a:r>
              <a:rPr lang="en-US" sz="1100" b="1" dirty="0">
                <a:latin typeface="Segoe"/>
              </a:rPr>
              <a:t>[Go through each design area] </a:t>
            </a:r>
          </a:p>
          <a:p>
            <a:pPr marL="171450" indent="-171450">
              <a:buFont typeface="Wingdings" panose="05000000000000000000" pitchFamily="2" charset="2"/>
              <a:buChar char="§"/>
            </a:pPr>
            <a:r>
              <a:rPr lang="en-US" sz="1100" b="0" dirty="0">
                <a:latin typeface="Segoe"/>
              </a:rPr>
              <a:t>Thinking about how to deploy and how to manage landing zones, Deployment options and Operations baseline are critical to the Manage stage.</a:t>
            </a:r>
          </a:p>
          <a:p>
            <a:endParaRPr lang="en-US" sz="1100" dirty="0">
              <a:latin typeface="Segoe"/>
            </a:endParaRPr>
          </a:p>
          <a:p>
            <a:r>
              <a:rPr lang="en-US" sz="1100" dirty="0">
                <a:latin typeface="Segoe"/>
              </a:rPr>
              <a:t>&lt;</a:t>
            </a:r>
            <a:r>
              <a:rPr lang="en-US" sz="1100" b="1" dirty="0">
                <a:latin typeface="Segoe"/>
              </a:rPr>
              <a:t>Transition</a:t>
            </a:r>
            <a:r>
              <a:rPr lang="en-US" sz="1100" dirty="0">
                <a:latin typeface="Segoe"/>
              </a:rPr>
              <a:t>&gt;: Let’s look at how we get started with Azure landing zones.</a:t>
            </a:r>
          </a:p>
          <a:p>
            <a:pPr marL="0" marR="0">
              <a:lnSpc>
                <a:spcPct val="107000"/>
              </a:lnSpc>
              <a:spcBef>
                <a:spcPts val="0"/>
              </a:spcBef>
              <a:spcAft>
                <a:spcPts val="800"/>
              </a:spcAft>
            </a:pPr>
            <a:endParaRPr lang="en-US" sz="1100" dirty="0">
              <a:latin typeface="Segoe"/>
            </a:endParaRPr>
          </a:p>
        </p:txBody>
      </p:sp>
      <p:sp>
        <p:nvSpPr>
          <p:cNvPr id="4" name="Slide Number Placeholder 3"/>
          <p:cNvSpPr>
            <a:spLocks noGrp="1"/>
          </p:cNvSpPr>
          <p:nvPr>
            <p:ph type="sldNum" sz="quarter" idx="5"/>
          </p:nvPr>
        </p:nvSpPr>
        <p:spPr/>
        <p:txBody>
          <a:bodyPr/>
          <a:lstStyle/>
          <a:p>
            <a:fld id="{E12369AD-D82C-4782-9A38-CE03BA09F4AE}" type="slidenum">
              <a:rPr lang="en-US" smtClean="0"/>
              <a:t>11</a:t>
            </a:fld>
            <a:endParaRPr lang="en-US" dirty="0"/>
          </a:p>
        </p:txBody>
      </p:sp>
    </p:spTree>
    <p:extLst>
      <p:ext uri="{BB962C8B-B14F-4D97-AF65-F5344CB8AC3E}">
        <p14:creationId xmlns:p14="http://schemas.microsoft.com/office/powerpoint/2010/main" val="179104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Segoe"/>
              </a:rPr>
              <a:t>&lt;</a:t>
            </a:r>
            <a:r>
              <a:rPr lang="en-US" sz="1100" b="1" dirty="0">
                <a:latin typeface="Segoe"/>
              </a:rPr>
              <a:t>Key point</a:t>
            </a:r>
            <a:r>
              <a:rPr lang="en-US" sz="1100" dirty="0">
                <a:latin typeface="Segoe"/>
              </a:rPr>
              <a:t>&gt;: There are two main components to Azure landing zones—Platform Development Velocity and the Cloud Operating Model.</a:t>
            </a:r>
          </a:p>
          <a:p>
            <a:endParaRPr lang="en-US" sz="1100" dirty="0">
              <a:latin typeface="Segoe"/>
            </a:endParaRPr>
          </a:p>
          <a:p>
            <a:pPr marL="171450" indent="-171450">
              <a:buFont typeface="Wingdings" panose="05000000000000000000" pitchFamily="2" charset="2"/>
              <a:buChar char="§"/>
            </a:pPr>
            <a:r>
              <a:rPr lang="en-US" sz="1100" dirty="0">
                <a:latin typeface="Segoe"/>
              </a:rPr>
              <a:t>Now we understand the design components in Azure landing zones. How do we get started? How do we get our customers started?</a:t>
            </a:r>
          </a:p>
          <a:p>
            <a:pPr marL="171450" indent="-171450">
              <a:buFont typeface="Wingdings" panose="05000000000000000000" pitchFamily="2" charset="2"/>
              <a:buChar char="§"/>
            </a:pPr>
            <a:r>
              <a:rPr lang="en-US" sz="1100" dirty="0">
                <a:latin typeface="Segoe"/>
              </a:rPr>
              <a:t>Platform Development Velocity is how fast the customer can, or wants, to develop necessary skills to efficiently manage their cloud platform.</a:t>
            </a:r>
          </a:p>
          <a:p>
            <a:pPr marL="171450" indent="-171450">
              <a:buFont typeface="Wingdings" panose="05000000000000000000" pitchFamily="2" charset="2"/>
              <a:buChar char="§"/>
            </a:pPr>
            <a:r>
              <a:rPr lang="en-US" sz="1100" dirty="0">
                <a:latin typeface="Segoe"/>
              </a:rPr>
              <a:t>The Cloud Operating Model is the operating model for the entire cloud environment, including landing zones and workloads planned for deployment.</a:t>
            </a:r>
          </a:p>
          <a:p>
            <a:pPr marL="0" indent="0">
              <a:buFontTx/>
              <a:buNone/>
            </a:pPr>
            <a:endParaRPr lang="en-US" sz="1100" dirty="0">
              <a:latin typeface="Segoe"/>
            </a:endParaRPr>
          </a:p>
          <a:p>
            <a:r>
              <a:rPr lang="en-US" sz="1100" dirty="0">
                <a:latin typeface="Segoe"/>
              </a:rPr>
              <a:t>&lt;</a:t>
            </a:r>
            <a:r>
              <a:rPr lang="en-US" sz="1100" b="1" dirty="0">
                <a:latin typeface="Segoe"/>
              </a:rPr>
              <a:t>Transition</a:t>
            </a:r>
            <a:r>
              <a:rPr lang="en-US" sz="1100" dirty="0">
                <a:latin typeface="Segoe"/>
              </a:rPr>
              <a:t>&gt;: Let’s look at Platform Development Velocity in more detail.</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47929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Segoe"/>
              </a:rPr>
              <a:t>&lt;</a:t>
            </a:r>
            <a:r>
              <a:rPr lang="en-US" sz="1100" b="1" dirty="0">
                <a:latin typeface="Segoe"/>
              </a:rPr>
              <a:t>Key point</a:t>
            </a:r>
            <a:r>
              <a:rPr lang="en-US" sz="1100" dirty="0">
                <a:latin typeface="Segoe"/>
              </a:rPr>
              <a:t>&gt;: Platform Development Velocity can be implemented in two ways.</a:t>
            </a:r>
          </a:p>
          <a:p>
            <a:endParaRPr lang="en-US" sz="1100" dirty="0">
              <a:latin typeface="Segoe"/>
            </a:endParaRPr>
          </a:p>
          <a:p>
            <a:pPr marL="171450" indent="-171450">
              <a:buFont typeface="Wingdings" panose="05000000000000000000" pitchFamily="2" charset="2"/>
              <a:buChar char="§"/>
            </a:pPr>
            <a:r>
              <a:rPr lang="en-US" sz="1100" dirty="0">
                <a:latin typeface="Segoe"/>
              </a:rPr>
              <a:t>With iterative implementations, customers are more tentative, and more deliberate in learning process. They want to start small, grow, and learn as they grow.</a:t>
            </a:r>
          </a:p>
          <a:p>
            <a:pPr marL="171450" indent="-171450">
              <a:buFont typeface="Wingdings" panose="05000000000000000000" pitchFamily="2" charset="2"/>
              <a:buChar char="§"/>
            </a:pPr>
            <a:r>
              <a:rPr lang="en-US" sz="1100" dirty="0">
                <a:latin typeface="Segoe"/>
              </a:rPr>
              <a:t>With a rich initial implementation, customers are more mature. They are looking for a robust implementation from day one.</a:t>
            </a:r>
          </a:p>
          <a:p>
            <a:pPr marL="0" indent="0">
              <a:buFont typeface="Wingdings" panose="05000000000000000000" pitchFamily="2" charset="2"/>
              <a:buNone/>
            </a:pPr>
            <a:r>
              <a:rPr lang="en-US" sz="1100" b="1" dirty="0">
                <a:latin typeface="Segoe"/>
              </a:rPr>
              <a:t>[Go through options for each implementation]</a:t>
            </a:r>
          </a:p>
          <a:p>
            <a:pPr marL="0" indent="0">
              <a:buFont typeface="Wingdings" panose="05000000000000000000" pitchFamily="2" charset="2"/>
              <a:buNone/>
            </a:pPr>
            <a:r>
              <a:rPr lang="en-US" sz="1100" b="1" dirty="0">
                <a:latin typeface="Segoe"/>
              </a:rPr>
              <a:t>[Call out short links on CAF landing zone documentation </a:t>
            </a:r>
            <a:r>
              <a:rPr lang="en-US" sz="1100" b="0" i="1" u="none" dirty="0">
                <a:latin typeface="Segoe"/>
              </a:rPr>
              <a:t>and</a:t>
            </a:r>
            <a:r>
              <a:rPr lang="en-US" sz="1100" b="1" dirty="0">
                <a:latin typeface="Segoe"/>
              </a:rPr>
              <a:t> ARM templates for customers’ next steps (GitHub documentation).</a:t>
            </a:r>
          </a:p>
          <a:p>
            <a:pPr marL="171450" indent="-171450">
              <a:buFont typeface="Wingdings" panose="05000000000000000000" pitchFamily="2" charset="2"/>
              <a:buChar char="§"/>
            </a:pPr>
            <a:endParaRPr lang="en-US" sz="1100" dirty="0">
              <a:latin typeface="Segoe"/>
            </a:endParaRPr>
          </a:p>
          <a:p>
            <a:r>
              <a:rPr lang="en-US" sz="1100" dirty="0">
                <a:latin typeface="Segoe"/>
              </a:rPr>
              <a:t>&lt;</a:t>
            </a:r>
            <a:r>
              <a:rPr lang="en-US" sz="1100" b="1" dirty="0">
                <a:latin typeface="Segoe"/>
              </a:rPr>
              <a:t>Transition</a:t>
            </a:r>
            <a:r>
              <a:rPr lang="en-US" sz="1100" dirty="0">
                <a:latin typeface="Segoe"/>
              </a:rPr>
              <a:t>&gt;: Let’s look at the Cloud Operating Model in more detail.</a:t>
            </a:r>
          </a:p>
          <a:p>
            <a:endParaRPr lang="en-US" sz="110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9/24/2021 9:05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87069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Segoe"/>
              </a:rPr>
              <a:t>&lt;</a:t>
            </a:r>
            <a:r>
              <a:rPr lang="en-US" sz="1100" b="1" dirty="0">
                <a:latin typeface="Segoe"/>
              </a:rPr>
              <a:t>Key point</a:t>
            </a:r>
            <a:r>
              <a:rPr lang="en-US" sz="1100" dirty="0">
                <a:latin typeface="Segoe"/>
              </a:rPr>
              <a:t>&gt;: The process of selecting a cloud operating model is different for every customer.</a:t>
            </a:r>
          </a:p>
          <a:p>
            <a:endParaRPr lang="en-US" sz="1100" dirty="0">
              <a:latin typeface="Segoe"/>
            </a:endParaRPr>
          </a:p>
          <a:p>
            <a:pPr marL="171450" indent="-171450">
              <a:buFont typeface="Wingdings" panose="05000000000000000000" pitchFamily="2" charset="2"/>
              <a:buChar char="§"/>
            </a:pPr>
            <a:r>
              <a:rPr lang="en-US" sz="1100" dirty="0">
                <a:latin typeface="Segoe"/>
              </a:rPr>
              <a:t>In decentralized models, every workload is managed on its own. Workload Operations don’t require landing zones. The Microsoft Azure Well-Architected Framework provides best practices and technical guidance to ensure workloads are high-performing, secure, and compliant workloads. </a:t>
            </a:r>
          </a:p>
          <a:p>
            <a:pPr marL="171450" indent="-171450">
              <a:buFont typeface="Wingdings" panose="05000000000000000000" pitchFamily="2" charset="2"/>
              <a:buChar char="§"/>
            </a:pPr>
            <a:r>
              <a:rPr lang="en-US" sz="1100" dirty="0">
                <a:latin typeface="Segoe"/>
              </a:rPr>
              <a:t>As the customer evolves their operating model, they may have Central Operations. They may have multiple workload with shared services. Workloads are running on the landing zone based on security, compliance, and governance policies of the organization. In these scenarios, we have seen implementations from CAF Migration blueprint, CAF Foundation blueprint, and even Terraform.</a:t>
            </a:r>
          </a:p>
          <a:p>
            <a:pPr marL="171450" indent="-171450">
              <a:buFont typeface="Wingdings" panose="05000000000000000000" pitchFamily="2" charset="2"/>
              <a:buChar char="§"/>
            </a:pPr>
            <a:r>
              <a:rPr lang="en-US" sz="1100" dirty="0">
                <a:latin typeface="Segoe"/>
              </a:rPr>
              <a:t>As customers continue in this evolution or move on to Portfolio Operations for their operating model in the cloud, things become more complex. We may have multiple landing zones operating on the platform foundation. In these scenarios, Enterprise-Scale Landing Zones have proven to be excellent solutions, providing a robust foundation to help customers manage a very complex, and growing portfolio in the cloud.</a:t>
            </a:r>
          </a:p>
          <a:p>
            <a:pPr marL="171450" indent="-171450">
              <a:buFont typeface="Wingdings" panose="05000000000000000000" pitchFamily="2" charset="2"/>
              <a:buChar char="§"/>
            </a:pPr>
            <a:r>
              <a:rPr lang="en-US" sz="1100" dirty="0">
                <a:latin typeface="Segoe"/>
              </a:rPr>
              <a:t>As customers move, and continue to grow in complexity, resources, and in different geographic locations (and regions), it </a:t>
            </a:r>
            <a:r>
              <a:rPr lang="en-US" sz="1100" i="1" dirty="0">
                <a:latin typeface="Segoe"/>
              </a:rPr>
              <a:t>is</a:t>
            </a:r>
            <a:r>
              <a:rPr lang="en-US" sz="1100" dirty="0">
                <a:latin typeface="Segoe"/>
              </a:rPr>
              <a:t> important that </a:t>
            </a:r>
            <a:r>
              <a:rPr lang="en-US" sz="1100" i="1" dirty="0">
                <a:latin typeface="Segoe"/>
              </a:rPr>
              <a:t>mature growth </a:t>
            </a:r>
            <a:r>
              <a:rPr lang="en-US" sz="1100" dirty="0">
                <a:latin typeface="Segoe"/>
              </a:rPr>
              <a:t>be mapped to the landing zones, supporting them as they grow.</a:t>
            </a:r>
          </a:p>
          <a:p>
            <a:pPr marL="0" indent="0">
              <a:buFont typeface="Wingdings" panose="05000000000000000000" pitchFamily="2" charset="2"/>
              <a:buNone/>
            </a:pPr>
            <a:endParaRPr lang="en-US" sz="1100" dirty="0">
              <a:latin typeface="Segoe"/>
            </a:endParaRPr>
          </a:p>
          <a:p>
            <a:r>
              <a:rPr lang="en-US" sz="1100" dirty="0">
                <a:latin typeface="Segoe"/>
              </a:rPr>
              <a:t>&lt;</a:t>
            </a:r>
            <a:r>
              <a:rPr lang="en-US" sz="1100" b="1" dirty="0">
                <a:latin typeface="Segoe"/>
              </a:rPr>
              <a:t>Transition</a:t>
            </a:r>
            <a:r>
              <a:rPr lang="en-US" sz="1100" dirty="0">
                <a:latin typeface="Segoe"/>
              </a:rPr>
              <a:t>&gt;: Let’s look at some customer stories to learn more. </a:t>
            </a:r>
            <a:endParaRPr lang="en-US" sz="1100" b="1" dirty="0">
              <a:latin typeface="Segoe"/>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9/24/2021 9:05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6784840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Segoe"/>
                <a:ea typeface="Calibri" panose="020F0502020204030204" pitchFamily="34" charset="0"/>
              </a:rPr>
              <a:t>&lt;</a:t>
            </a:r>
            <a:r>
              <a:rPr lang="en-US" sz="1100" b="1" dirty="0">
                <a:effectLst/>
                <a:latin typeface="Segoe"/>
                <a:ea typeface="Calibri" panose="020F0502020204030204" pitchFamily="34" charset="0"/>
              </a:rPr>
              <a:t>Key point</a:t>
            </a:r>
            <a:r>
              <a:rPr lang="en-US" sz="1100" dirty="0">
                <a:effectLst/>
                <a:latin typeface="Segoe"/>
                <a:ea typeface="Calibri" panose="020F0502020204030204" pitchFamily="34" charset="0"/>
              </a:rPr>
              <a:t>&gt;: The first customer story comes from the CAF Foundation blueprint.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effectLst/>
              <a:latin typeface="Segoe"/>
              <a:ea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effectLst/>
                <a:latin typeface="Segoe"/>
                <a:ea typeface="Calibri" panose="020F0502020204030204" pitchFamily="34" charset="0"/>
              </a:rPr>
              <a:t>The customer found themselves in difficulty. They were concerned with their on-prem operating model and wanted to move it entirely to the cloud. It didn’t work, and the customer had some additional complexities in their on-prem environment that were not easy to migrate. The customer was blocked.</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effectLst/>
                <a:latin typeface="Segoe"/>
                <a:ea typeface="Calibri" panose="020F0502020204030204" pitchFamily="34" charset="0"/>
              </a:rPr>
              <a:t>The Microsoft field team approached them, and said, “Let’s go slow.”</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100" dirty="0">
              <a:effectLst/>
              <a:latin typeface="Segoe"/>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dirty="0">
                <a:effectLst/>
                <a:latin typeface="Segoe"/>
                <a:ea typeface="Calibri" panose="020F0502020204030204" pitchFamily="34" charset="0"/>
              </a:rPr>
              <a:t>[</a:t>
            </a:r>
            <a:r>
              <a:rPr lang="en-US" sz="1100" b="1" dirty="0">
                <a:effectLst/>
                <a:latin typeface="Segoe"/>
                <a:ea typeface="Calibri" panose="020F0502020204030204" pitchFamily="34" charset="0"/>
              </a:rPr>
              <a:t>Microsoft speaking to customer</a:t>
            </a:r>
            <a:r>
              <a:rPr lang="en-US" sz="1100" dirty="0">
                <a:effectLst/>
                <a:latin typeface="Segoe"/>
                <a:ea typeface="Calibri" panose="020F0502020204030204" pitchFamily="34" charset="0"/>
              </a:rPr>
              <a:t>]: “</a:t>
            </a:r>
            <a:r>
              <a:rPr lang="en-US" sz="1100" b="1" dirty="0">
                <a:effectLst/>
                <a:latin typeface="Segoe"/>
                <a:ea typeface="Calibri" panose="020F0502020204030204" pitchFamily="34" charset="0"/>
              </a:rPr>
              <a:t>Let’s help you understand that we can’t move everything at once. This is not parity 100% from on-prem to cloud, and let’s take that journey together</a:t>
            </a:r>
            <a:r>
              <a:rPr lang="en-US" sz="1100" dirty="0">
                <a:effectLst/>
                <a:latin typeface="Segoe"/>
                <a:ea typeface="Calibri" panose="020F0502020204030204" pitchFamily="34" charset="0"/>
              </a:rPr>
              <a: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effectLst/>
                <a:latin typeface="Segoe"/>
                <a:ea typeface="Calibri" panose="020F0502020204030204" pitchFamily="34" charset="0"/>
              </a:rPr>
              <a:t>The customer agreed, and supported the Microsoft team, who began working with the CAF Foundation blueprint.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effectLst/>
                <a:latin typeface="Segoe"/>
                <a:ea typeface="Calibri" panose="020F0502020204030204" pitchFamily="34" charset="0"/>
              </a:rPr>
              <a:t>The landing zone was deployed in one week! Three weeks later, we already had a few low-risk workloads deployed in production in the landing zone.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effectLst/>
                <a:latin typeface="Segoe"/>
                <a:ea typeface="Calibri" panose="020F0502020204030204" pitchFamily="34" charset="0"/>
              </a:rPr>
              <a:t>In a month, the value of the cloud was proven to the customer. From that point, the customer was unblocked, and felt the growing confidence within their team.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effectLst/>
                <a:latin typeface="Segoe"/>
                <a:ea typeface="Calibri" panose="020F0502020204030204" pitchFamily="34" charset="0"/>
              </a:rPr>
              <a:t>The customer experienced comprehensive support from the Microsoft team—having the environment configured properly, growing with the customer as their skills grew, helping the customer move forward with governance and principles of cloud management—all the way to creating a Central Cloud Center of Excellence (CCoE), helping them move forward and grow in their journey.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100" dirty="0">
              <a:effectLst/>
              <a:latin typeface="Segoe"/>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dirty="0">
                <a:effectLst/>
                <a:latin typeface="Segoe"/>
                <a:ea typeface="Calibri" panose="020F0502020204030204" pitchFamily="34" charset="0"/>
              </a:rPr>
              <a:t>[</a:t>
            </a:r>
            <a:r>
              <a:rPr lang="en-US" sz="1100" b="1" dirty="0">
                <a:effectLst/>
                <a:latin typeface="Segoe"/>
                <a:ea typeface="Calibri" panose="020F0502020204030204" pitchFamily="34" charset="0"/>
              </a:rPr>
              <a:t>Review</a:t>
            </a:r>
            <a:r>
              <a:rPr lang="en-US" sz="1100" dirty="0">
                <a:effectLst/>
                <a:latin typeface="Segoe"/>
                <a:ea typeface="Calibri" panose="020F0502020204030204" pitchFamily="34" charset="0"/>
              </a:rPr>
              <a:t> </a:t>
            </a:r>
            <a:r>
              <a:rPr lang="en-US" sz="1100" b="1" dirty="0">
                <a:effectLst/>
                <a:latin typeface="Segoe"/>
                <a:ea typeface="Calibri" panose="020F0502020204030204" pitchFamily="34" charset="0"/>
              </a:rPr>
              <a:t>Key learnings]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effectLst/>
                <a:latin typeface="Segoe"/>
                <a:ea typeface="Calibri" panose="020F0502020204030204" pitchFamily="34" charset="0"/>
              </a:rPr>
              <a:t>key messaging</a:t>
            </a:r>
            <a:r>
              <a:rPr lang="en-US" sz="1100" dirty="0">
                <a:effectLst/>
                <a:latin typeface="Segoe"/>
                <a:ea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b="1" dirty="0">
                <a:effectLst/>
                <a:latin typeface="Segoe"/>
                <a:ea typeface="Calibri" panose="020F0502020204030204" pitchFamily="34" charset="0"/>
              </a:rPr>
              <a:t>“It was important for Microsoft to understand the kind of support the customer needs—enabling the customer to feel confident, grow, and develop as their implementation and portfolio on Azure grew.”</a:t>
            </a:r>
            <a:r>
              <a:rPr lang="en-US" sz="1100" dirty="0">
                <a:effectLst/>
                <a:latin typeface="Segoe"/>
                <a:ea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effectLst/>
              <a:latin typeface="Segoe"/>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Segoe"/>
                <a:ea typeface="Calibri" panose="020F0502020204030204" pitchFamily="34" charset="0"/>
              </a:rPr>
              <a:t>&lt;</a:t>
            </a:r>
            <a:r>
              <a:rPr lang="en-US" sz="1100" b="1" dirty="0">
                <a:effectLst/>
                <a:latin typeface="Segoe"/>
                <a:ea typeface="Calibri" panose="020F0502020204030204" pitchFamily="34" charset="0"/>
              </a:rPr>
              <a:t>Transition</a:t>
            </a:r>
            <a:r>
              <a:rPr lang="en-US" sz="1100" dirty="0">
                <a:effectLst/>
                <a:latin typeface="Segoe"/>
                <a:ea typeface="Calibri" panose="020F0502020204030204" pitchFamily="34" charset="0"/>
              </a:rPr>
              <a:t>&gt;: Let’s look at the second customer story.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effectLst/>
              <a:latin typeface="Segoe"/>
              <a:ea typeface="Calibri" panose="020F0502020204030204"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9/24/2021 9:05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5052109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Segoe"/>
                <a:ea typeface="Calibri" panose="020F0502020204030204" pitchFamily="34" charset="0"/>
              </a:rPr>
              <a:t>&lt;</a:t>
            </a:r>
            <a:r>
              <a:rPr lang="en-US" sz="1100" b="1" dirty="0">
                <a:effectLst/>
                <a:latin typeface="Segoe"/>
                <a:ea typeface="Calibri" panose="020F0502020204030204" pitchFamily="34" charset="0"/>
              </a:rPr>
              <a:t>Key point</a:t>
            </a:r>
            <a:r>
              <a:rPr lang="en-US" sz="1100" dirty="0">
                <a:effectLst/>
                <a:latin typeface="Segoe"/>
                <a:ea typeface="Calibri" panose="020F0502020204030204" pitchFamily="34" charset="0"/>
              </a:rPr>
              <a:t>&gt;: The second customer story comes from the Enterprise-Scale Landing Zone.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effectLst/>
              <a:latin typeface="Segoe"/>
              <a:ea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effectLst/>
                <a:latin typeface="Segoe"/>
                <a:ea typeface="Calibri" panose="020F0502020204030204" pitchFamily="34" charset="0"/>
              </a:rPr>
              <a:t>This is a customer that is more mature. They already had several solutions, implementations, and landing zones running on Azure.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effectLst/>
                <a:latin typeface="Segoe"/>
                <a:ea typeface="Calibri" panose="020F0502020204030204" pitchFamily="34" charset="0"/>
              </a:rPr>
              <a:t>At this point, they had more important, complex, and critical projects than their previously  environments on Azure. They now wanted to migrate these projects to Azure.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effectLst/>
                <a:latin typeface="Segoe"/>
                <a:ea typeface="Calibri" panose="020F0502020204030204" pitchFamily="34" charset="0"/>
              </a:rPr>
              <a:t>Therefore, the landing zones that they had already did not support these projects. The customer was blocked.</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100" dirty="0">
              <a:effectLst/>
              <a:latin typeface="Segoe"/>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dirty="0">
                <a:effectLst/>
                <a:latin typeface="Segoe"/>
                <a:ea typeface="Calibri" panose="020F0502020204030204" pitchFamily="34" charset="0"/>
              </a:rPr>
              <a:t>The Microsoft team, went in again, and shared the vision—the functionalities of the Enterprise Scale Landing Zones, communicating with the customer about: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100" dirty="0">
                <a:effectLst/>
                <a:latin typeface="Segoe"/>
                <a:ea typeface="Calibri" panose="020F0502020204030204" pitchFamily="34" charset="0"/>
              </a:rPr>
              <a:t>The flexibility ESLZs have in their design configurations, the freedom to </a:t>
            </a:r>
            <a:r>
              <a:rPr lang="en-US" sz="1100" i="1" dirty="0">
                <a:effectLst/>
                <a:latin typeface="Segoe"/>
                <a:ea typeface="Calibri" panose="020F0502020204030204" pitchFamily="34" charset="0"/>
              </a:rPr>
              <a:t>properly customize this robust environment </a:t>
            </a:r>
            <a:r>
              <a:rPr lang="en-US" sz="1100" dirty="0">
                <a:effectLst/>
                <a:latin typeface="Segoe"/>
                <a:ea typeface="Calibri" panose="020F0502020204030204" pitchFamily="34" charset="0"/>
              </a:rPr>
              <a:t>to customers needs,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100" dirty="0">
                <a:effectLst/>
                <a:latin typeface="Segoe"/>
                <a:ea typeface="Calibri" panose="020F0502020204030204" pitchFamily="34" charset="0"/>
              </a:rPr>
              <a:t>The thorough analysis required to define the architecture for a very robust landing zone.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100" dirty="0">
                <a:effectLst/>
                <a:latin typeface="Segoe"/>
                <a:ea typeface="Calibri" panose="020F0502020204030204" pitchFamily="34" charset="0"/>
              </a:rPr>
              <a:t>Microsoft worked with the team, and worked with the customer, moving forward with a scenario where the customer was able to deploy the Enterprise-Scale Landing Zone.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100" dirty="0">
                <a:effectLst/>
                <a:latin typeface="Segoe"/>
                <a:ea typeface="Calibri" panose="020F0502020204030204" pitchFamily="34" charset="0"/>
              </a:rPr>
              <a:t>The critical projects that needed to be migrated were completed in just a couple months after that.</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100" dirty="0">
              <a:effectLst/>
              <a:latin typeface="Segoe"/>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dirty="0">
                <a:effectLst/>
                <a:latin typeface="Segoe"/>
                <a:ea typeface="Calibri" panose="020F0502020204030204" pitchFamily="34" charset="0"/>
              </a:rPr>
              <a:t>[</a:t>
            </a:r>
            <a:r>
              <a:rPr lang="en-US" sz="1100" b="1" dirty="0">
                <a:effectLst/>
                <a:latin typeface="Segoe"/>
                <a:ea typeface="Calibri" panose="020F0502020204030204" pitchFamily="34" charset="0"/>
              </a:rPr>
              <a:t>Review</a:t>
            </a:r>
            <a:r>
              <a:rPr lang="en-US" sz="1100" dirty="0">
                <a:effectLst/>
                <a:latin typeface="Segoe"/>
                <a:ea typeface="Calibri" panose="020F0502020204030204" pitchFamily="34" charset="0"/>
              </a:rPr>
              <a:t> </a:t>
            </a:r>
            <a:r>
              <a:rPr lang="en-US" sz="1100" b="1" dirty="0">
                <a:effectLst/>
                <a:latin typeface="Segoe"/>
                <a:ea typeface="Calibri" panose="020F0502020204030204" pitchFamily="34" charset="0"/>
              </a:rPr>
              <a:t>Key learnings]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effectLst/>
                <a:latin typeface="Segoe"/>
                <a:ea typeface="Calibri" panose="020F0502020204030204" pitchFamily="34" charset="0"/>
              </a:rPr>
              <a:t>key messaging</a:t>
            </a:r>
            <a:r>
              <a:rPr lang="en-US" sz="1100" dirty="0">
                <a:effectLst/>
                <a:latin typeface="Segoe"/>
                <a:ea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effectLst/>
                <a:latin typeface="Segoe"/>
                <a:ea typeface="Calibri" panose="020F0502020204030204" pitchFamily="34" charset="0"/>
              </a:rPr>
              <a:t>“Not only was the customer blocked for these important projects, but they gained additional levels of confidence to move into new projects.”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effectLst/>
                <a:latin typeface="Segoe"/>
                <a:ea typeface="Calibri" panose="020F0502020204030204" pitchFamily="34" charset="0"/>
              </a:rPr>
              <a:t>“Microsoft is working with this customer in particular—working with them now on SAP and WBD projects that were not close to being considered.”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effectLst/>
                <a:latin typeface="Segoe"/>
                <a:ea typeface="Calibri" panose="020F0502020204030204" pitchFamily="34" charset="0"/>
              </a:rPr>
              <a:t>“This scenario is critical. Of course we are helping customers move forward with landing zones and deploying at scale. What was a good learning process for the team was the collaboration with the customer! It was not a simple one, two, three recipe. It was important to talk, and work with the customer in these working sessions—working with them, workshop-style, defining those landing zones, together.”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dirty="0">
              <a:effectLst/>
              <a:latin typeface="Segoe"/>
              <a:ea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effectLst/>
                <a:latin typeface="Segoe"/>
                <a:ea typeface="Calibri" panose="020F0502020204030204" pitchFamily="34" charset="0"/>
              </a:rPr>
              <a:t>There are a lot of great opportunities with technology and technical guidance from Microsoft Azure—helping customers to move forward in their cloud journey.</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1100" dirty="0">
              <a:effectLst/>
              <a:latin typeface="Segoe"/>
              <a:ea typeface="Calibri" panose="020F0502020204030204" pitchFamily="34" charset="0"/>
            </a:endParaRPr>
          </a:p>
        </p:txBody>
      </p:sp>
      <p:sp>
        <p:nvSpPr>
          <p:cNvPr id="4" name="Slide Number Placeholder 3"/>
          <p:cNvSpPr>
            <a:spLocks noGrp="1"/>
          </p:cNvSpPr>
          <p:nvPr>
            <p:ph type="sldNum" sz="quarter" idx="5"/>
          </p:nvPr>
        </p:nvSpPr>
        <p:spPr/>
        <p:txBody>
          <a:bodyPr/>
          <a:lstStyle/>
          <a:p>
            <a:fld id="{57431B76-D987-46D1-ADFF-AF899CBB54F4}" type="slidenum">
              <a:rPr lang="en-US" smtClean="0"/>
              <a:t>16</a:t>
            </a:fld>
            <a:endParaRPr lang="en-US" dirty="0"/>
          </a:p>
        </p:txBody>
      </p:sp>
    </p:spTree>
    <p:extLst>
      <p:ext uri="{BB962C8B-B14F-4D97-AF65-F5344CB8AC3E}">
        <p14:creationId xmlns:p14="http://schemas.microsoft.com/office/powerpoint/2010/main" val="7633484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ea typeface="+mn-ea"/>
                <a:cs typeface="+mn-cs"/>
              </a:rPr>
              <a:t>Choose slides between 17 through 20 depending on your customers need and whether you need information for partners. </a:t>
            </a:r>
            <a:endParaRPr lang="en-US" sz="1100" b="1" dirty="0">
              <a:latin typeface="Segoe"/>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1489904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Segoe"/>
                <a:ea typeface="Calibri" panose="020F0502020204030204" pitchFamily="34" charset="0"/>
              </a:rPr>
              <a:t>Start small and expand allows customers to build something quickly and learn/iterate with the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effectLst/>
              <a:latin typeface="Segoe"/>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effectLst/>
              <a:latin typeface="Segoe"/>
              <a:ea typeface="Calibri" panose="020F0502020204030204" pitchFamily="34" charset="0"/>
            </a:endParaRPr>
          </a:p>
          <a:p>
            <a:endParaRPr lang="en-US" sz="11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9/24/2021 9:05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0430294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Segoe"/>
                <a:ea typeface="Calibri" panose="020F0502020204030204" pitchFamily="34" charset="0"/>
              </a:rPr>
              <a:t>For guidance on more complex landing zones go with “Rich initial implementation”</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100" dirty="0">
                <a:effectLst/>
                <a:latin typeface="Segoe"/>
                <a:ea typeface="Calibri" panose="020F0502020204030204" pitchFamily="34" charset="0"/>
              </a:rPr>
            </a:br>
            <a:r>
              <a:rPr lang="en-US" sz="1100" dirty="0">
                <a:effectLst/>
                <a:latin typeface="Segoe"/>
                <a:ea typeface="Calibri" panose="020F0502020204030204" pitchFamily="34" charset="0"/>
              </a:rPr>
              <a:t>Enterprise-scale landing zones help customers that are already more robust, on the cloud and need a more durable and comprehensive solution. Microsoft has comprehensive technical guidance such as GitHub repositories, the ARM templates, to help get started and help the customers all the way through to the deployment of the workloads on Azure</a:t>
            </a:r>
          </a:p>
          <a:p>
            <a:endParaRPr lang="en-US" sz="11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9/24/2021 9:05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952609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781620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Segoe"/>
                <a:ea typeface="Calibri" panose="020F0502020204030204" pitchFamily="34" charset="0"/>
              </a:rPr>
              <a:t>&lt;</a:t>
            </a:r>
            <a:r>
              <a:rPr lang="en-US" sz="1100" b="1" dirty="0">
                <a:effectLst/>
                <a:latin typeface="Segoe"/>
                <a:ea typeface="Calibri" panose="020F0502020204030204" pitchFamily="34" charset="0"/>
              </a:rPr>
              <a:t>Key point</a:t>
            </a:r>
            <a:r>
              <a:rPr lang="en-US" sz="1100" dirty="0">
                <a:effectLst/>
                <a:latin typeface="Segoe"/>
                <a:ea typeface="Calibri" panose="020F0502020204030204" pitchFamily="34" charset="0"/>
              </a:rPr>
              <a:t>&gt;: What cloud adoption products and services are offered through Microsoft partners?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effectLst/>
              <a:latin typeface="Segoe"/>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dirty="0">
                <a:effectLst/>
                <a:latin typeface="Segoe"/>
                <a:ea typeface="Calibri" panose="020F0502020204030204" pitchFamily="34" charset="0"/>
              </a:rPr>
              <a:t>[</a:t>
            </a:r>
            <a:r>
              <a:rPr lang="en-US" sz="1100" b="1" dirty="0">
                <a:effectLst/>
                <a:latin typeface="Segoe"/>
                <a:ea typeface="Calibri" panose="020F0502020204030204" pitchFamily="34" charset="0"/>
              </a:rPr>
              <a:t>Microsoft speaking to partners</a:t>
            </a:r>
            <a:r>
              <a:rPr lang="en-US" sz="1100" dirty="0">
                <a:effectLst/>
                <a:latin typeface="Segoe"/>
                <a:ea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effectLst/>
                <a:latin typeface="Segoe"/>
                <a:ea typeface="Calibri" panose="020F0502020204030204" pitchFamily="34" charset="0"/>
              </a:rPr>
              <a:t>key messaging: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effectLst/>
                <a:latin typeface="Segoe"/>
                <a:ea typeface="Calibri" panose="020F0502020204030204" pitchFamily="34" charset="0"/>
              </a:rPr>
              <a:t>“We know partners have been in this journey to cloud adoption (with the Microsoft Cloud Adoption Framework) from the beginning.”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effectLst/>
                <a:latin typeface="Segoe"/>
                <a:ea typeface="Calibri" panose="020F0502020204030204" pitchFamily="34" charset="0"/>
              </a:rPr>
              <a:t>“You have embraced this Framework, and you have built practices, and services, and offerings on top of it with a lot of passion, because it helps your business as well.”</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effectLst/>
                <a:latin typeface="Segoe"/>
                <a:ea typeface="Calibri" panose="020F0502020204030204" pitchFamily="34" charset="0"/>
              </a:rPr>
              <a:t>“You build that trust in customers because your knowledge and your expertise is critical for these customers.”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100" dirty="0">
              <a:effectLst/>
              <a:latin typeface="Segoe"/>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dirty="0">
                <a:effectLst/>
                <a:latin typeface="Segoe"/>
                <a:ea typeface="Calibri" panose="020F0502020204030204" pitchFamily="34" charset="0"/>
              </a:rPr>
              <a:t>[</a:t>
            </a:r>
            <a:r>
              <a:rPr lang="en-US" sz="1100" b="1" dirty="0">
                <a:effectLst/>
                <a:latin typeface="Segoe"/>
                <a:ea typeface="Calibri" panose="020F0502020204030204" pitchFamily="34" charset="0"/>
              </a:rPr>
              <a:t>At “CAF-aligned partners” animation</a:t>
            </a:r>
            <a:r>
              <a:rPr lang="en-US" sz="1100" dirty="0">
                <a:effectLst/>
                <a:latin typeface="Segoe"/>
                <a:ea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effectLst/>
                <a:latin typeface="Segoe"/>
                <a:ea typeface="Calibri" panose="020F0502020204030204" pitchFamily="34" charset="0"/>
              </a:rPr>
              <a:t>key messaging</a:t>
            </a:r>
            <a:r>
              <a:rPr lang="en-US" sz="1100" dirty="0">
                <a:effectLst/>
                <a:latin typeface="Segoe"/>
                <a:ea typeface="Calibri" panose="020F0502020204030204" pitchFamily="34" charset="0"/>
              </a:rPr>
              <a: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effectLst/>
                <a:latin typeface="Segoe"/>
                <a:ea typeface="Calibri" panose="020F0502020204030204" pitchFamily="34" charset="0"/>
              </a:rPr>
              <a:t>“I know that this is represents only a small number of the partners Microsoft has, but there are many of you working to support in this effort that we have around the Microsoft Cloud Adoption Framework, helping the customers.”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effectLst/>
                <a:latin typeface="Segoe"/>
                <a:ea typeface="Calibri" panose="020F0502020204030204" pitchFamily="34" charset="0"/>
              </a:rPr>
              <a:t>“I think about this, going back to my analogy of constructing a house. You build it yourself—you build your own house, or you find a contractor. When you find a contractor, you’re looking beyond the knowledge and the technology. You’re looking for that expertise, and that’s what all of you bring! It’s very valuable, with partners like Node4, who has already created an offering on the landing zones, helping customers become unblocked, and move forward in their cloud adoption journey.”</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1100" dirty="0">
              <a:effectLst/>
              <a:latin typeface="Segoe"/>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Segoe"/>
                <a:ea typeface="Calibri" panose="020F0502020204030204" pitchFamily="34" charset="0"/>
              </a:rPr>
              <a:t>&lt;</a:t>
            </a:r>
            <a:r>
              <a:rPr lang="en-US" sz="1100" b="1" dirty="0">
                <a:effectLst/>
                <a:latin typeface="Segoe"/>
                <a:ea typeface="Calibri" panose="020F0502020204030204" pitchFamily="34" charset="0"/>
              </a:rPr>
              <a:t>Transition</a:t>
            </a:r>
            <a:r>
              <a:rPr lang="en-US" sz="1100" dirty="0">
                <a:effectLst/>
                <a:latin typeface="Segoe"/>
                <a:ea typeface="Calibri" panose="020F0502020204030204" pitchFamily="34" charset="0"/>
              </a:rPr>
              <a:t>&gt;: What resources are available for our Microsoft partners?</a:t>
            </a:r>
          </a:p>
          <a:p>
            <a:endParaRPr lang="en-US" sz="1100" dirty="0">
              <a:latin typeface="Segoe"/>
            </a:endParaRPr>
          </a:p>
          <a:p>
            <a:endParaRPr lang="en-US" sz="1100" dirty="0">
              <a:latin typeface="Segoe"/>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9/24/2021 9:05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5972962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Segoe"/>
              </a:rPr>
              <a:t>[Title slide]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7187791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Segoe"/>
                <a:ea typeface="Calibri" panose="020F0502020204030204" pitchFamily="34" charset="0"/>
              </a:rPr>
              <a:t>&lt;</a:t>
            </a:r>
            <a:r>
              <a:rPr lang="en-US" sz="1100" b="1" dirty="0">
                <a:effectLst/>
                <a:latin typeface="Segoe"/>
                <a:ea typeface="Calibri" panose="020F0502020204030204" pitchFamily="34" charset="0"/>
              </a:rPr>
              <a:t>Key point</a:t>
            </a:r>
            <a:r>
              <a:rPr lang="en-US" sz="1100" dirty="0">
                <a:effectLst/>
                <a:latin typeface="Segoe"/>
                <a:ea typeface="Calibri" panose="020F0502020204030204" pitchFamily="34" charset="0"/>
              </a:rPr>
              <a:t>&gt;: Microsoft offers comprehensive resources with curated, technical guidance and best practices for successful cloud adoption.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effectLst/>
              <a:latin typeface="Segoe"/>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dirty="0">
                <a:effectLst/>
                <a:latin typeface="Segoe"/>
                <a:ea typeface="Calibri" panose="020F0502020204030204" pitchFamily="34" charset="0"/>
              </a:rPr>
              <a:t>[</a:t>
            </a:r>
            <a:r>
              <a:rPr lang="en-US" sz="1100" b="1" dirty="0">
                <a:effectLst/>
                <a:latin typeface="Segoe"/>
                <a:ea typeface="Calibri" panose="020F0502020204030204" pitchFamily="34" charset="0"/>
              </a:rPr>
              <a:t>Microsoft speaking to partners</a:t>
            </a:r>
            <a:r>
              <a:rPr lang="en-US" sz="1100" dirty="0">
                <a:effectLst/>
                <a:latin typeface="Segoe"/>
                <a:ea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effectLst/>
                <a:latin typeface="Segoe"/>
                <a:ea typeface="Calibri" panose="020F0502020204030204" pitchFamily="34" charset="0"/>
              </a:rPr>
              <a:t>key messaging: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effectLst/>
                <a:latin typeface="Segoe"/>
                <a:ea typeface="Calibri" panose="020F0502020204030204" pitchFamily="34" charset="0"/>
              </a:rPr>
              <a:t>“I want to pinpoint three links, with resources specific to this session”: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100" dirty="0">
                <a:effectLst/>
                <a:latin typeface="Segoe"/>
                <a:ea typeface="Calibri" panose="020F0502020204030204" pitchFamily="34" charset="0"/>
              </a:rPr>
              <a:t>“The Cloud Adoption Framework documentation—this is where you’ll find the roadmap for the entire cloud adoption journey.”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100" dirty="0">
                <a:effectLst/>
                <a:latin typeface="Segoe"/>
                <a:ea typeface="Calibri" panose="020F0502020204030204" pitchFamily="34" charset="0"/>
              </a:rPr>
              <a:t>“The two main areas we covered today—the Azure landing zones documentation, and the Enterprise-scale Landing Zones—and GitHub repository/for resources for reference implementations for the architecture.”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100" dirty="0">
                <a:effectLst/>
                <a:latin typeface="Segoe"/>
                <a:ea typeface="Calibri" panose="020F0502020204030204" pitchFamily="34" charset="0"/>
              </a:rPr>
              <a:t>“Our customers’ success depends on the technology, </a:t>
            </a:r>
            <a:r>
              <a:rPr lang="en-US" sz="1100" b="1" dirty="0">
                <a:effectLst/>
                <a:latin typeface="Segoe"/>
                <a:ea typeface="Calibri" panose="020F0502020204030204" pitchFamily="34" charset="0"/>
              </a:rPr>
              <a:t>the documentation, </a:t>
            </a:r>
            <a:r>
              <a:rPr lang="en-US" sz="1100" b="0" dirty="0">
                <a:effectLst/>
                <a:latin typeface="Segoe"/>
                <a:ea typeface="Calibri" panose="020F0502020204030204" pitchFamily="34" charset="0"/>
              </a:rPr>
              <a:t>the knowledge that we have and share. But most importantly, customer success rests on the IP and the services that you provide. Let’s continue to build customer success, together.”</a:t>
            </a:r>
            <a:endParaRPr lang="en-US" sz="1100" dirty="0">
              <a:effectLst/>
              <a:latin typeface="Segoe"/>
              <a:ea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1100" dirty="0">
              <a:effectLst/>
              <a:latin typeface="Segoe"/>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Segoe"/>
                <a:ea typeface="Calibri" panose="020F0502020204030204" pitchFamily="34" charset="0"/>
              </a:rPr>
              <a:t>&lt;</a:t>
            </a:r>
            <a:r>
              <a:rPr lang="en-US" sz="1100" b="1" dirty="0">
                <a:effectLst/>
                <a:latin typeface="Segoe"/>
                <a:ea typeface="Calibri" panose="020F0502020204030204" pitchFamily="34" charset="0"/>
              </a:rPr>
              <a:t>Transition</a:t>
            </a:r>
            <a:r>
              <a:rPr lang="en-US" sz="1100" dirty="0">
                <a:effectLst/>
                <a:latin typeface="Segoe"/>
                <a:ea typeface="Calibri" panose="020F0502020204030204" pitchFamily="34" charset="0"/>
              </a:rPr>
              <a:t>&gt;: Thank you for being Microsoft partners!</a:t>
            </a:r>
          </a:p>
          <a:p>
            <a:endParaRPr lang="en-US" sz="1100" dirty="0">
              <a:latin typeface="Segoe"/>
            </a:endParaRPr>
          </a:p>
        </p:txBody>
      </p:sp>
    </p:spTree>
    <p:extLst>
      <p:ext uri="{BB962C8B-B14F-4D97-AF65-F5344CB8AC3E}">
        <p14:creationId xmlns:p14="http://schemas.microsoft.com/office/powerpoint/2010/main" val="6105730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23</a:t>
            </a:fld>
            <a:endParaRPr lang="en-US" dirty="0"/>
          </a:p>
        </p:txBody>
      </p:sp>
    </p:spTree>
    <p:extLst>
      <p:ext uri="{BB962C8B-B14F-4D97-AF65-F5344CB8AC3E}">
        <p14:creationId xmlns:p14="http://schemas.microsoft.com/office/powerpoint/2010/main" val="552614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ea typeface="+mn-ea"/>
                <a:cs typeface="+mn-cs"/>
              </a:rPr>
              <a:t>Use #</a:t>
            </a:r>
            <a:r>
              <a:rPr lang="en-US" sz="900" b="1">
                <a:ea typeface="+mn-ea"/>
                <a:cs typeface="+mn-cs"/>
              </a:rPr>
              <a:t>3 (slides </a:t>
            </a:r>
            <a:r>
              <a:rPr lang="en-US" sz="900" b="1" dirty="0">
                <a:ea typeface="+mn-ea"/>
                <a:cs typeface="+mn-cs"/>
              </a:rPr>
              <a:t>between 17 </a:t>
            </a:r>
            <a:r>
              <a:rPr lang="en-US" sz="900" b="1">
                <a:ea typeface="+mn-ea"/>
                <a:cs typeface="+mn-cs"/>
              </a:rPr>
              <a:t>through 20) </a:t>
            </a:r>
            <a:r>
              <a:rPr lang="en-US" sz="900" b="1" dirty="0">
                <a:ea typeface="+mn-ea"/>
                <a:cs typeface="+mn-cs"/>
              </a:rPr>
              <a:t>depending on your customers need and whether you need information for partners. </a:t>
            </a:r>
            <a:endParaRPr lang="en-US" sz="900" b="1" dirty="0">
              <a:latin typeface="Segoe"/>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085880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kern="1200" dirty="0">
                <a:solidFill>
                  <a:schemeClr val="tx1"/>
                </a:solidFill>
                <a:effectLst/>
                <a:latin typeface="Segoe"/>
                <a:ea typeface="+mn-ea"/>
                <a:cs typeface="+mn-cs"/>
              </a:rPr>
              <a:t>[Title slide]</a:t>
            </a:r>
          </a:p>
          <a:p>
            <a:endParaRPr lang="en-US" sz="1100" b="0" kern="1200" dirty="0">
              <a:solidFill>
                <a:schemeClr val="tx1"/>
              </a:solidFill>
              <a:effectLst/>
              <a:latin typeface="Segoe"/>
              <a:ea typeface="+mn-ea"/>
              <a:cs typeface="+mn-cs"/>
            </a:endParaRPr>
          </a:p>
          <a:p>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a:ea typeface="+mn-ea"/>
                <a:cs typeface="+mn-cs"/>
              </a:rPr>
              <a:t>Key point</a:t>
            </a:r>
            <a:r>
              <a:rPr lang="en-US" sz="1100" b="0" kern="1200" dirty="0">
                <a:solidFill>
                  <a:schemeClr val="tx1"/>
                </a:solidFill>
                <a:effectLst/>
                <a:latin typeface="Segoe"/>
                <a:ea typeface="+mn-ea"/>
                <a:cs typeface="+mn-cs"/>
              </a:rPr>
              <a:t>&gt;: What does building with the right foundation mean?</a:t>
            </a:r>
          </a:p>
          <a:p>
            <a:endParaRPr lang="en-US" sz="1100" kern="1200" dirty="0">
              <a:solidFill>
                <a:schemeClr val="tx1"/>
              </a:solidFill>
              <a:effectLst/>
              <a:latin typeface="Segoe"/>
              <a:ea typeface="+mn-ea"/>
              <a:cs typeface="+mn-cs"/>
            </a:endParaRPr>
          </a:p>
          <a:p>
            <a:pPr marL="171450" indent="-171450">
              <a:buFont typeface="Wingdings" panose="05000000000000000000" pitchFamily="2" charset="2"/>
              <a:buChar char="§"/>
            </a:pPr>
            <a:r>
              <a:rPr lang="en-US" sz="1100" kern="1200" dirty="0">
                <a:solidFill>
                  <a:schemeClr val="tx1"/>
                </a:solidFill>
                <a:effectLst/>
                <a:latin typeface="Segoe"/>
                <a:ea typeface="+mn-ea"/>
                <a:cs typeface="+mn-cs"/>
              </a:rPr>
              <a:t>Cloud adoption is like building a house. </a:t>
            </a:r>
          </a:p>
          <a:p>
            <a:pPr marL="171450" indent="-171450">
              <a:buFont typeface="Wingdings" panose="05000000000000000000" pitchFamily="2" charset="2"/>
              <a:buChar char="§"/>
            </a:pPr>
            <a:r>
              <a:rPr lang="en-US" sz="1100" kern="1200" dirty="0">
                <a:solidFill>
                  <a:schemeClr val="tx1"/>
                </a:solidFill>
                <a:effectLst/>
                <a:latin typeface="Segoe"/>
                <a:ea typeface="+mn-ea"/>
                <a:cs typeface="+mn-cs"/>
              </a:rPr>
              <a:t>You must build a solid foundation first.</a:t>
            </a:r>
          </a:p>
          <a:p>
            <a:pPr marL="0" indent="0">
              <a:buFont typeface="Wingdings" panose="05000000000000000000" pitchFamily="2" charset="2"/>
              <a:buNone/>
            </a:pPr>
            <a:endParaRPr lang="en-US" sz="1100" kern="1200" dirty="0">
              <a:solidFill>
                <a:schemeClr val="tx1"/>
              </a:solidFill>
              <a:effectLst/>
              <a:latin typeface="Segoe"/>
              <a:ea typeface="+mn-ea"/>
              <a:cs typeface="+mn-cs"/>
            </a:endParaRPr>
          </a:p>
          <a:p>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a:ea typeface="+mn-ea"/>
                <a:cs typeface="+mn-cs"/>
              </a:rPr>
              <a:t>Transition</a:t>
            </a:r>
            <a:r>
              <a:rPr lang="en-US" sz="1100" b="0" kern="1200" dirty="0">
                <a:solidFill>
                  <a:schemeClr val="tx1"/>
                </a:solidFill>
                <a:effectLst/>
                <a:latin typeface="Segoe"/>
                <a:ea typeface="+mn-ea"/>
                <a:cs typeface="+mn-cs"/>
              </a:rPr>
              <a:t>&gt;: Choosing the “right foundation” depends on what you’re building.</a:t>
            </a:r>
            <a:endParaRPr lang="en-US" sz="11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506570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a:ea typeface="+mn-ea"/>
                <a:cs typeface="+mn-cs"/>
              </a:rPr>
              <a:t>Key point</a:t>
            </a:r>
            <a:r>
              <a:rPr lang="en-US" sz="1100" b="0" kern="1200" dirty="0">
                <a:solidFill>
                  <a:schemeClr val="tx1"/>
                </a:solidFill>
                <a:effectLst/>
                <a:latin typeface="Segoe"/>
                <a:ea typeface="+mn-ea"/>
                <a:cs typeface="+mn-cs"/>
              </a:rPr>
              <a:t>&gt;: Deciding what you’re going to build will drive what foundation to choose.</a:t>
            </a:r>
          </a:p>
          <a:p>
            <a:endParaRPr lang="en-US" sz="1100" kern="1200" dirty="0">
              <a:solidFill>
                <a:schemeClr val="tx1"/>
              </a:solidFill>
              <a:effectLst/>
              <a:latin typeface="Segoe"/>
              <a:ea typeface="+mn-ea"/>
              <a:cs typeface="+mn-cs"/>
            </a:endParaRPr>
          </a:p>
          <a:p>
            <a:pPr marL="171450" indent="-171450">
              <a:buFont typeface="Wingdings" panose="05000000000000000000" pitchFamily="2" charset="2"/>
              <a:buChar char="§"/>
            </a:pPr>
            <a:r>
              <a:rPr lang="en-US" sz="1100" kern="1200" dirty="0">
                <a:solidFill>
                  <a:schemeClr val="tx1"/>
                </a:solidFill>
                <a:effectLst/>
                <a:latin typeface="Segoe"/>
                <a:ea typeface="+mn-ea"/>
                <a:cs typeface="+mn-cs"/>
              </a:rPr>
              <a:t>Each of these buildings requires a different foundation.</a:t>
            </a:r>
          </a:p>
          <a:p>
            <a:pPr marL="0" indent="0">
              <a:buFontTx/>
              <a:buNone/>
            </a:pPr>
            <a:endParaRPr lang="en-US" sz="1100" kern="1200" dirty="0">
              <a:solidFill>
                <a:schemeClr val="tx1"/>
              </a:solidFill>
              <a:effectLst/>
              <a:latin typeface="Segoe"/>
              <a:ea typeface="+mn-ea"/>
              <a:cs typeface="+mn-cs"/>
            </a:endParaRPr>
          </a:p>
          <a:p>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a:ea typeface="+mn-ea"/>
                <a:cs typeface="+mn-cs"/>
              </a:rPr>
              <a:t>Transition</a:t>
            </a:r>
            <a:r>
              <a:rPr lang="en-US" sz="1100" b="0" kern="1200" dirty="0">
                <a:solidFill>
                  <a:schemeClr val="tx1"/>
                </a:solidFill>
                <a:effectLst/>
                <a:latin typeface="Segoe"/>
                <a:ea typeface="+mn-ea"/>
                <a:cs typeface="+mn-cs"/>
              </a:rPr>
              <a:t>&gt;: What foundation is the right one?</a:t>
            </a:r>
            <a:endParaRPr lang="en-US" sz="1100" dirty="0">
              <a:latin typeface="Segoe"/>
            </a:endParaRPr>
          </a:p>
          <a:p>
            <a:endParaRPr lang="en-US" sz="1100" dirty="0">
              <a:latin typeface="Segoe"/>
            </a:endParaRPr>
          </a:p>
          <a:p>
            <a:endParaRPr lang="en-US" sz="1100" dirty="0">
              <a:latin typeface="Segoe"/>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494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a:ea typeface="+mn-ea"/>
                <a:cs typeface="+mn-cs"/>
              </a:rPr>
              <a:t>Key point</a:t>
            </a:r>
            <a:r>
              <a:rPr lang="en-US" sz="1100" b="0" kern="1200" dirty="0">
                <a:solidFill>
                  <a:schemeClr val="tx1"/>
                </a:solidFill>
                <a:effectLst/>
                <a:latin typeface="Segoe"/>
                <a:ea typeface="+mn-ea"/>
                <a:cs typeface="+mn-cs"/>
              </a:rPr>
              <a:t>&gt;: The foundation selection depends on what you’re building.</a:t>
            </a:r>
          </a:p>
          <a:p>
            <a:endParaRPr lang="en-US" sz="1100" kern="1200" dirty="0">
              <a:solidFill>
                <a:schemeClr val="tx1"/>
              </a:solidFill>
              <a:effectLst/>
              <a:latin typeface="Segoe"/>
              <a:ea typeface="+mn-ea"/>
              <a:cs typeface="+mn-cs"/>
            </a:endParaRP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1100" kern="1200" dirty="0">
                <a:solidFill>
                  <a:schemeClr val="tx1"/>
                </a:solidFill>
                <a:effectLst/>
                <a:latin typeface="Segoe"/>
                <a:ea typeface="+mn-ea"/>
                <a:cs typeface="+mn-cs"/>
              </a:rPr>
              <a:t>Foundations will be tailored to the construction of what’s being built above it.</a:t>
            </a:r>
          </a:p>
          <a:p>
            <a:pPr marL="171450" indent="-171450">
              <a:buFont typeface="Wingdings" panose="05000000000000000000" pitchFamily="2" charset="2"/>
              <a:buChar char="§"/>
            </a:pPr>
            <a:endParaRPr lang="en-US" sz="1100" kern="1200" dirty="0">
              <a:solidFill>
                <a:schemeClr val="tx1"/>
              </a:solidFill>
              <a:effectLst/>
              <a:latin typeface="Segoe"/>
              <a:ea typeface="+mn-ea"/>
              <a:cs typeface="+mn-cs"/>
            </a:endParaRPr>
          </a:p>
          <a:p>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a:ea typeface="+mn-ea"/>
                <a:cs typeface="+mn-cs"/>
              </a:rPr>
              <a:t>Transition</a:t>
            </a:r>
            <a:r>
              <a:rPr lang="en-US" sz="1100" b="0" kern="1200" dirty="0">
                <a:solidFill>
                  <a:schemeClr val="tx1"/>
                </a:solidFill>
                <a:effectLst/>
                <a:latin typeface="Segoe"/>
                <a:ea typeface="+mn-ea"/>
                <a:cs typeface="+mn-cs"/>
              </a:rPr>
              <a:t>&gt;: Choosing the right structural foundation is like choosing the right cloud foundation.</a:t>
            </a:r>
            <a:endParaRPr lang="en-US" sz="1100" dirty="0">
              <a:latin typeface="Segoe"/>
            </a:endParaRPr>
          </a:p>
          <a:p>
            <a:endParaRPr lang="en-US" sz="1100" dirty="0">
              <a:latin typeface="Segoe"/>
            </a:endParaRPr>
          </a:p>
          <a:p>
            <a:endParaRPr lang="en-US" sz="1100" dirty="0">
              <a:latin typeface="Segoe"/>
            </a:endParaRPr>
          </a:p>
          <a:p>
            <a:endParaRPr lang="en-US" sz="1100" dirty="0">
              <a:latin typeface="Segoe"/>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140382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a:ea typeface="+mn-ea"/>
                <a:cs typeface="+mn-cs"/>
              </a:rPr>
              <a:t>Key point</a:t>
            </a:r>
            <a:r>
              <a:rPr lang="en-US" sz="1100" b="0" kern="1200" dirty="0">
                <a:solidFill>
                  <a:schemeClr val="tx1"/>
                </a:solidFill>
                <a:effectLst/>
                <a:latin typeface="Segoe"/>
                <a:ea typeface="+mn-ea"/>
                <a:cs typeface="+mn-cs"/>
              </a:rPr>
              <a:t>&gt;: Constructing a cloud-ready environment is like building a house structurally up to code.</a:t>
            </a:r>
          </a:p>
          <a:p>
            <a:endParaRPr lang="en-US" sz="1100" kern="1200" dirty="0">
              <a:solidFill>
                <a:schemeClr val="tx1"/>
              </a:solidFill>
              <a:effectLst/>
              <a:latin typeface="Segoe"/>
              <a:ea typeface="+mn-ea"/>
              <a:cs typeface="+mn-cs"/>
            </a:endParaRP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1100" kern="1200" dirty="0">
                <a:solidFill>
                  <a:schemeClr val="tx1"/>
                </a:solidFill>
                <a:effectLst/>
                <a:latin typeface="Segoe"/>
                <a:ea typeface="+mn-ea"/>
                <a:cs typeface="+mn-cs"/>
              </a:rPr>
              <a:t>If a customer wants to build an app in the cloud, we must build the environment that helps them deliver on their business priorities.</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1100" kern="1200" dirty="0">
                <a:solidFill>
                  <a:schemeClr val="tx1"/>
                </a:solidFill>
                <a:effectLst/>
                <a:latin typeface="Segoe"/>
                <a:ea typeface="+mn-ea"/>
                <a:cs typeface="+mn-cs"/>
              </a:rPr>
              <a:t>What is the cloud operating model that is running the application?</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1100" kern="1200" dirty="0">
                <a:solidFill>
                  <a:schemeClr val="tx1"/>
                </a:solidFill>
                <a:effectLst/>
                <a:latin typeface="Segoe"/>
                <a:ea typeface="+mn-ea"/>
                <a:cs typeface="+mn-cs"/>
              </a:rPr>
              <a:t>We must ensure that the environment scales as the application becomes more robust and more complex.</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1100" kern="1200" dirty="0">
                <a:solidFill>
                  <a:schemeClr val="tx1"/>
                </a:solidFill>
                <a:effectLst/>
                <a:latin typeface="Segoe"/>
                <a:ea typeface="+mn-ea"/>
                <a:cs typeface="+mn-cs"/>
              </a:rPr>
              <a:t>And of course, the cloud environment must be compliant.</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1100" kern="1200" dirty="0">
                <a:solidFill>
                  <a:schemeClr val="tx1"/>
                </a:solidFill>
                <a:effectLst/>
                <a:latin typeface="Segoe"/>
                <a:ea typeface="+mn-ea"/>
                <a:cs typeface="+mn-cs"/>
              </a:rPr>
              <a:t>Cloud-ready environments help customers to become agile, make use of innovative technologies, and remain secure.</a:t>
            </a:r>
          </a:p>
          <a:p>
            <a:pPr marL="171450" indent="-171450">
              <a:buFont typeface="Wingdings" panose="05000000000000000000" pitchFamily="2" charset="2"/>
              <a:buChar char="§"/>
            </a:pPr>
            <a:endParaRPr lang="en-US" sz="1100" kern="1200" dirty="0">
              <a:solidFill>
                <a:schemeClr val="tx1"/>
              </a:solidFill>
              <a:effectLst/>
              <a:latin typeface="Segoe"/>
              <a:ea typeface="+mn-ea"/>
              <a:cs typeface="+mn-cs"/>
            </a:endParaRPr>
          </a:p>
          <a:p>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a:ea typeface="+mn-ea"/>
                <a:cs typeface="+mn-cs"/>
              </a:rPr>
              <a:t>Transition</a:t>
            </a:r>
            <a:r>
              <a:rPr lang="en-US" sz="1100" b="0" kern="1200" dirty="0">
                <a:solidFill>
                  <a:schemeClr val="tx1"/>
                </a:solidFill>
                <a:effectLst/>
                <a:latin typeface="Segoe"/>
                <a:ea typeface="+mn-ea"/>
                <a:cs typeface="+mn-cs"/>
              </a:rPr>
              <a:t>&gt;: Let’s look at how Azure landing zones help customers.</a:t>
            </a:r>
            <a:endParaRPr lang="en-US" sz="1100" dirty="0"/>
          </a:p>
          <a:p>
            <a:pPr algn="l"/>
            <a:endParaRPr lang="en-US" sz="1100" b="0" i="0" u="none" strike="noStrike" baseline="0" dirty="0">
              <a:solidFill>
                <a:srgbClr val="000000"/>
              </a:solidFill>
              <a:latin typeface="Segoe Pro Display SemiLight"/>
            </a:endParaRPr>
          </a:p>
          <a:p>
            <a:pPr algn="l"/>
            <a:endParaRPr lang="en-US" sz="1100" b="0" i="0" u="none" strike="noStrike" baseline="0" dirty="0">
              <a:solidFill>
                <a:srgbClr val="000000"/>
              </a:solidFill>
              <a:latin typeface="Segoe"/>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9/24/2021 9:05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5891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Segoe UI "/>
              </a:rPr>
              <a:t>[Title slide]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702625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a:ea typeface="+mn-ea"/>
                <a:cs typeface="+mn-cs"/>
              </a:rPr>
              <a:t>Key point</a:t>
            </a:r>
            <a:r>
              <a:rPr lang="en-US" sz="1100" b="0" kern="1200" dirty="0">
                <a:solidFill>
                  <a:schemeClr val="tx1"/>
                </a:solidFill>
                <a:effectLst/>
                <a:latin typeface="Segoe"/>
                <a:ea typeface="+mn-ea"/>
                <a:cs typeface="+mn-cs"/>
              </a:rPr>
              <a:t>&gt;: What are Azure landing zones and how do they help customers?</a:t>
            </a:r>
          </a:p>
          <a:p>
            <a:endParaRPr lang="en-US" sz="1100" kern="1200" dirty="0">
              <a:solidFill>
                <a:schemeClr val="tx1"/>
              </a:solidFill>
              <a:effectLst/>
              <a:latin typeface="Segoe"/>
              <a:ea typeface="+mn-ea"/>
              <a:cs typeface="+mn-cs"/>
            </a:endParaRPr>
          </a:p>
          <a:p>
            <a:pPr marL="0" marR="0" lvl="0" indent="0" algn="l" defTabSz="932742" rtl="0" eaLnBrk="1" fontAlgn="auto" latinLnBrk="0" hangingPunct="1">
              <a:lnSpc>
                <a:spcPct val="90000"/>
              </a:lnSpc>
              <a:spcBef>
                <a:spcPts val="0"/>
              </a:spcBef>
              <a:spcAft>
                <a:spcPts val="340"/>
              </a:spcAft>
              <a:buClrTx/>
              <a:buSzTx/>
              <a:buFont typeface="Wingdings" panose="05000000000000000000" pitchFamily="2" charset="2"/>
              <a:buNone/>
              <a:tabLst/>
              <a:defRPr/>
            </a:pPr>
            <a:r>
              <a:rPr lang="en-US" sz="1100" kern="1200" dirty="0">
                <a:solidFill>
                  <a:schemeClr val="tx1"/>
                </a:solidFill>
                <a:effectLst/>
                <a:latin typeface="Segoe"/>
                <a:ea typeface="+mn-ea"/>
                <a:cs typeface="+mn-cs"/>
              </a:rPr>
              <a:t>[</a:t>
            </a:r>
            <a:r>
              <a:rPr lang="en-US" sz="1100" b="1" kern="1200" dirty="0">
                <a:solidFill>
                  <a:schemeClr val="tx1"/>
                </a:solidFill>
                <a:effectLst/>
                <a:latin typeface="Segoe"/>
                <a:ea typeface="+mn-ea"/>
                <a:cs typeface="+mn-cs"/>
              </a:rPr>
              <a:t>Review main points</a:t>
            </a:r>
            <a:r>
              <a:rPr lang="en-US" sz="1100" kern="1200" dirty="0">
                <a:solidFill>
                  <a:schemeClr val="tx1"/>
                </a:solidFill>
                <a:effectLst/>
                <a:latin typeface="Segoe"/>
                <a:ea typeface="+mn-ea"/>
                <a:cs typeface="+mn-cs"/>
              </a:rPr>
              <a:t>]</a:t>
            </a:r>
          </a:p>
          <a:p>
            <a:pPr marL="0" marR="0" lvl="0" indent="0" algn="l" defTabSz="932742" rtl="0" eaLnBrk="1" fontAlgn="auto" latinLnBrk="0" hangingPunct="1">
              <a:lnSpc>
                <a:spcPct val="90000"/>
              </a:lnSpc>
              <a:spcBef>
                <a:spcPts val="0"/>
              </a:spcBef>
              <a:spcAft>
                <a:spcPts val="340"/>
              </a:spcAft>
              <a:buClrTx/>
              <a:buSzTx/>
              <a:buFont typeface="Wingdings" panose="05000000000000000000" pitchFamily="2" charset="2"/>
              <a:buNone/>
              <a:tabLst/>
              <a:defRPr/>
            </a:pPr>
            <a:r>
              <a:rPr lang="en-US" sz="1100" b="1" kern="1200" dirty="0">
                <a:solidFill>
                  <a:schemeClr val="tx1"/>
                </a:solidFill>
                <a:effectLst/>
                <a:latin typeface="Segoe"/>
                <a:ea typeface="+mn-ea"/>
                <a:cs typeface="+mn-cs"/>
              </a:rPr>
              <a:t>key messaging:</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1100" kern="1200" dirty="0">
                <a:solidFill>
                  <a:schemeClr val="tx1"/>
                </a:solidFill>
                <a:effectLst/>
                <a:latin typeface="Segoe"/>
                <a:ea typeface="+mn-ea"/>
                <a:cs typeface="+mn-cs"/>
              </a:rPr>
              <a:t>“Azure landing zones support all paths to the cloud, (including migrations on-prem to the cloud) and building net new applications.”</a:t>
            </a:r>
          </a:p>
          <a:p>
            <a:pPr marL="171450" indent="-171450">
              <a:buFont typeface="Wingdings" panose="05000000000000000000" pitchFamily="2" charset="2"/>
              <a:buChar char="§"/>
            </a:pPr>
            <a:endParaRPr lang="en-US" sz="1100" kern="1200" dirty="0">
              <a:solidFill>
                <a:schemeClr val="tx1"/>
              </a:solidFill>
              <a:effectLst/>
              <a:latin typeface="Segoe"/>
              <a:ea typeface="+mn-ea"/>
              <a:cs typeface="+mn-cs"/>
            </a:endParaRPr>
          </a:p>
          <a:p>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a:ea typeface="+mn-ea"/>
                <a:cs typeface="+mn-cs"/>
              </a:rPr>
              <a:t>Transition</a:t>
            </a:r>
            <a:r>
              <a:rPr lang="en-US" sz="1100" b="0" kern="1200" dirty="0">
                <a:solidFill>
                  <a:schemeClr val="tx1"/>
                </a:solidFill>
                <a:effectLst/>
                <a:latin typeface="Segoe"/>
                <a:ea typeface="+mn-ea"/>
                <a:cs typeface="+mn-cs"/>
              </a:rPr>
              <a:t>&gt;: Let’s look at how Azure landing zones fit in with the Microsoft Cloud Adoption Framework.</a:t>
            </a:r>
            <a:endParaRPr lang="en-US" sz="1100" b="0" i="0" u="none" strike="noStrike" baseline="0" dirty="0">
              <a:solidFill>
                <a:srgbClr val="000000"/>
              </a:solidFill>
              <a:latin typeface="Segoe Pro Display SemiLight"/>
            </a:endParaRPr>
          </a:p>
          <a:p>
            <a:pPr algn="l"/>
            <a:endParaRPr lang="en-US" sz="1100" b="0" i="0" u="none" strike="noStrike" baseline="0" dirty="0">
              <a:solidFill>
                <a:srgbClr val="000000"/>
              </a:solidFill>
              <a:latin typeface="Segoe"/>
            </a:endParaRPr>
          </a:p>
          <a:p>
            <a:endParaRPr lang="en-US" sz="11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9/24/2021 9:05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8145575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26.jpe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5.jpe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26.jpeg"/></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jpeg"/><Relationship Id="rId1" Type="http://schemas.openxmlformats.org/officeDocument/2006/relationships/slideMaster" Target="../slideMasters/slideMaster3.xml"/><Relationship Id="rId4" Type="http://schemas.openxmlformats.org/officeDocument/2006/relationships/image" Target="../media/image33.pn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4151960022"/>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3CC68-740E-42C5-A4C2-E4AB287FD63B}"/>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AE8B6105-8A23-4FE6-A2FC-F66E22A598BF}"/>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9F1776-40BC-4402-B432-E18ECBF6D9C1}"/>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6C24BC59-34EB-4C66-82F1-3283B65F9D39}"/>
              </a:ext>
            </a:extLst>
          </p:cNvPr>
          <p:cNvSpPr>
            <a:spLocks noGrp="1"/>
          </p:cNvSpPr>
          <p:nvPr>
            <p:ph type="ftr" sz="quarter" idx="11"/>
          </p:nvPr>
        </p:nvSpPr>
        <p:spPr/>
        <p:txBody>
          <a:bodyPr/>
          <a:lstStyle/>
          <a:p>
            <a:r>
              <a:rPr lang="en-US" dirty="0"/>
              <a:t>1 https://www.gartner.com/en/documents/3906929/2019-ceo-survey-the-year-of-challenged-growth</a:t>
            </a:r>
          </a:p>
        </p:txBody>
      </p:sp>
      <p:sp>
        <p:nvSpPr>
          <p:cNvPr id="6" name="Slide Number Placeholder 5">
            <a:extLst>
              <a:ext uri="{FF2B5EF4-FFF2-40B4-BE49-F238E27FC236}">
                <a16:creationId xmlns:a16="http://schemas.microsoft.com/office/drawing/2014/main" id="{AADD2C74-6D90-41A7-89E5-CC71EADFEBBE}"/>
              </a:ext>
            </a:extLst>
          </p:cNvPr>
          <p:cNvSpPr>
            <a:spLocks noGrp="1"/>
          </p:cNvSpPr>
          <p:nvPr>
            <p:ph type="sldNum" sz="quarter" idx="12"/>
          </p:nvPr>
        </p:nvSpPr>
        <p:spPr/>
        <p:txBody>
          <a:bodyPr/>
          <a:lstStyle/>
          <a:p>
            <a:fld id="{86A4B71F-1E90-49CA-A44C-B683252D884E}" type="slidenum">
              <a:rPr lang="en-US" smtClean="0"/>
              <a:t>‹#›</a:t>
            </a:fld>
            <a:endParaRPr lang="en-US" dirty="0"/>
          </a:p>
        </p:txBody>
      </p:sp>
    </p:spTree>
    <p:extLst>
      <p:ext uri="{BB962C8B-B14F-4D97-AF65-F5344CB8AC3E}">
        <p14:creationId xmlns:p14="http://schemas.microsoft.com/office/powerpoint/2010/main" val="408499800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64158-5635-4F54-8D3F-5F9337068B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0A002-C687-4E6F-A527-9F2BAE092741}"/>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29A5A5-FF8B-4408-B607-B8F05F32A6E5}"/>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8572BF-1989-4F75-AF78-B83CF29161F8}"/>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57AF73D2-873D-4A80-90CE-D3A20AD93E85}"/>
              </a:ext>
            </a:extLst>
          </p:cNvPr>
          <p:cNvSpPr>
            <a:spLocks noGrp="1"/>
          </p:cNvSpPr>
          <p:nvPr>
            <p:ph type="ftr" sz="quarter" idx="11"/>
          </p:nvPr>
        </p:nvSpPr>
        <p:spPr/>
        <p:txBody>
          <a:bodyPr/>
          <a:lstStyle/>
          <a:p>
            <a:r>
              <a:rPr lang="en-US" dirty="0"/>
              <a:t>1 https://www.gartner.com/en/documents/3906929/2019-ceo-survey-the-year-of-challenged-growth</a:t>
            </a:r>
          </a:p>
        </p:txBody>
      </p:sp>
      <p:sp>
        <p:nvSpPr>
          <p:cNvPr id="7" name="Slide Number Placeholder 6">
            <a:extLst>
              <a:ext uri="{FF2B5EF4-FFF2-40B4-BE49-F238E27FC236}">
                <a16:creationId xmlns:a16="http://schemas.microsoft.com/office/drawing/2014/main" id="{06BFAE27-41C7-4B8C-B5BC-CDE30A783E99}"/>
              </a:ext>
            </a:extLst>
          </p:cNvPr>
          <p:cNvSpPr>
            <a:spLocks noGrp="1"/>
          </p:cNvSpPr>
          <p:nvPr>
            <p:ph type="sldNum" sz="quarter" idx="12"/>
          </p:nvPr>
        </p:nvSpPr>
        <p:spPr/>
        <p:txBody>
          <a:bodyPr/>
          <a:lstStyle/>
          <a:p>
            <a:fld id="{86A4B71F-1E90-49CA-A44C-B683252D884E}" type="slidenum">
              <a:rPr lang="en-US" smtClean="0"/>
              <a:t>‹#›</a:t>
            </a:fld>
            <a:endParaRPr lang="en-US" dirty="0"/>
          </a:p>
        </p:txBody>
      </p:sp>
    </p:spTree>
    <p:extLst>
      <p:ext uri="{BB962C8B-B14F-4D97-AF65-F5344CB8AC3E}">
        <p14:creationId xmlns:p14="http://schemas.microsoft.com/office/powerpoint/2010/main" val="175073695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1695-29AA-468C-A8F3-57A0B2CD36E2}"/>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83C5F7-675B-44B8-B34F-205E40A2757C}"/>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6C9DFBC7-8863-4E4C-9191-129A22346FAA}"/>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4138AE-00BC-401F-AF04-7618BE36E866}"/>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71CEE2EF-A235-45AB-83AD-B088B7E1F38E}"/>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8A8BD1-3DE4-4ECE-8CEB-25D4FBDF55A6}"/>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D6E63EDE-524E-42F6-958F-CD8C127E253F}"/>
              </a:ext>
            </a:extLst>
          </p:cNvPr>
          <p:cNvSpPr>
            <a:spLocks noGrp="1"/>
          </p:cNvSpPr>
          <p:nvPr>
            <p:ph type="ftr" sz="quarter" idx="11"/>
          </p:nvPr>
        </p:nvSpPr>
        <p:spPr/>
        <p:txBody>
          <a:bodyPr/>
          <a:lstStyle/>
          <a:p>
            <a:r>
              <a:rPr lang="en-US" dirty="0"/>
              <a:t>1 https://www.gartner.com/en/documents/3906929/2019-ceo-survey-the-year-of-challenged-growth</a:t>
            </a:r>
          </a:p>
        </p:txBody>
      </p:sp>
      <p:sp>
        <p:nvSpPr>
          <p:cNvPr id="9" name="Slide Number Placeholder 8">
            <a:extLst>
              <a:ext uri="{FF2B5EF4-FFF2-40B4-BE49-F238E27FC236}">
                <a16:creationId xmlns:a16="http://schemas.microsoft.com/office/drawing/2014/main" id="{F94891C9-4D24-4D5C-B142-D69AA48082E6}"/>
              </a:ext>
            </a:extLst>
          </p:cNvPr>
          <p:cNvSpPr>
            <a:spLocks noGrp="1"/>
          </p:cNvSpPr>
          <p:nvPr>
            <p:ph type="sldNum" sz="quarter" idx="12"/>
          </p:nvPr>
        </p:nvSpPr>
        <p:spPr/>
        <p:txBody>
          <a:bodyPr/>
          <a:lstStyle/>
          <a:p>
            <a:fld id="{86A4B71F-1E90-49CA-A44C-B683252D884E}" type="slidenum">
              <a:rPr lang="en-US" smtClean="0"/>
              <a:t>‹#›</a:t>
            </a:fld>
            <a:endParaRPr lang="en-US" dirty="0"/>
          </a:p>
        </p:txBody>
      </p:sp>
    </p:spTree>
    <p:extLst>
      <p:ext uri="{BB962C8B-B14F-4D97-AF65-F5344CB8AC3E}">
        <p14:creationId xmlns:p14="http://schemas.microsoft.com/office/powerpoint/2010/main" val="228598454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E0DBC-C3D2-4A39-B71C-788D9F8737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7D1FC-EA46-4A6C-859E-546B6BD4D0E1}"/>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6197212D-AE6F-4358-9DAE-2FB90E857A04}"/>
              </a:ext>
            </a:extLst>
          </p:cNvPr>
          <p:cNvSpPr>
            <a:spLocks noGrp="1"/>
          </p:cNvSpPr>
          <p:nvPr>
            <p:ph type="ftr" sz="quarter" idx="11"/>
          </p:nvPr>
        </p:nvSpPr>
        <p:spPr/>
        <p:txBody>
          <a:bodyPr/>
          <a:lstStyle/>
          <a:p>
            <a:r>
              <a:rPr lang="en-US" dirty="0"/>
              <a:t>1 https://www.gartner.com/en/documents/3906929/2019-ceo-survey-the-year-of-challenged-growth</a:t>
            </a:r>
          </a:p>
        </p:txBody>
      </p:sp>
      <p:sp>
        <p:nvSpPr>
          <p:cNvPr id="5" name="Slide Number Placeholder 4">
            <a:extLst>
              <a:ext uri="{FF2B5EF4-FFF2-40B4-BE49-F238E27FC236}">
                <a16:creationId xmlns:a16="http://schemas.microsoft.com/office/drawing/2014/main" id="{F1B0AFAF-82DB-41A7-8EBA-9DDDC8A14995}"/>
              </a:ext>
            </a:extLst>
          </p:cNvPr>
          <p:cNvSpPr>
            <a:spLocks noGrp="1"/>
          </p:cNvSpPr>
          <p:nvPr>
            <p:ph type="sldNum" sz="quarter" idx="12"/>
          </p:nvPr>
        </p:nvSpPr>
        <p:spPr/>
        <p:txBody>
          <a:bodyPr/>
          <a:lstStyle/>
          <a:p>
            <a:fld id="{86A4B71F-1E90-49CA-A44C-B683252D884E}" type="slidenum">
              <a:rPr lang="en-US" smtClean="0"/>
              <a:t>‹#›</a:t>
            </a:fld>
            <a:endParaRPr lang="en-US" dirty="0"/>
          </a:p>
        </p:txBody>
      </p:sp>
    </p:spTree>
    <p:extLst>
      <p:ext uri="{BB962C8B-B14F-4D97-AF65-F5344CB8AC3E}">
        <p14:creationId xmlns:p14="http://schemas.microsoft.com/office/powerpoint/2010/main" val="415043172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9B58C-3AC8-4F8B-B16D-AEA1F7E49C53}"/>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CC32EE17-0537-4F34-91A4-705F88648EBB}"/>
              </a:ext>
            </a:extLst>
          </p:cNvPr>
          <p:cNvSpPr>
            <a:spLocks noGrp="1"/>
          </p:cNvSpPr>
          <p:nvPr>
            <p:ph type="ftr" sz="quarter" idx="11"/>
          </p:nvPr>
        </p:nvSpPr>
        <p:spPr/>
        <p:txBody>
          <a:bodyPr/>
          <a:lstStyle/>
          <a:p>
            <a:r>
              <a:rPr lang="en-US" dirty="0"/>
              <a:t>1 https://www.gartner.com/en/documents/3906929/2019-ceo-survey-the-year-of-challenged-growth</a:t>
            </a:r>
          </a:p>
        </p:txBody>
      </p:sp>
      <p:sp>
        <p:nvSpPr>
          <p:cNvPr id="4" name="Slide Number Placeholder 3">
            <a:extLst>
              <a:ext uri="{FF2B5EF4-FFF2-40B4-BE49-F238E27FC236}">
                <a16:creationId xmlns:a16="http://schemas.microsoft.com/office/drawing/2014/main" id="{4CAE7DA3-07D6-4BAA-9568-051978973F0A}"/>
              </a:ext>
            </a:extLst>
          </p:cNvPr>
          <p:cNvSpPr>
            <a:spLocks noGrp="1"/>
          </p:cNvSpPr>
          <p:nvPr>
            <p:ph type="sldNum" sz="quarter" idx="12"/>
          </p:nvPr>
        </p:nvSpPr>
        <p:spPr/>
        <p:txBody>
          <a:bodyPr/>
          <a:lstStyle/>
          <a:p>
            <a:fld id="{86A4B71F-1E90-49CA-A44C-B683252D884E}" type="slidenum">
              <a:rPr lang="en-US" smtClean="0"/>
              <a:t>‹#›</a:t>
            </a:fld>
            <a:endParaRPr lang="en-US" dirty="0"/>
          </a:p>
        </p:txBody>
      </p:sp>
    </p:spTree>
    <p:extLst>
      <p:ext uri="{BB962C8B-B14F-4D97-AF65-F5344CB8AC3E}">
        <p14:creationId xmlns:p14="http://schemas.microsoft.com/office/powerpoint/2010/main" val="271311283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1447-9FD6-4E53-9B76-9A3C6E9AF858}"/>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8407A26D-80B5-40C5-802C-A46140D88645}"/>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4A3B31-BADA-4CB0-B468-DF8307F49A1C}"/>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B9521686-BCB7-4C3D-B936-CD67830C5F06}"/>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633F2564-E345-4934-A61B-01C897FF2AAE}"/>
              </a:ext>
            </a:extLst>
          </p:cNvPr>
          <p:cNvSpPr>
            <a:spLocks noGrp="1"/>
          </p:cNvSpPr>
          <p:nvPr>
            <p:ph type="ftr" sz="quarter" idx="11"/>
          </p:nvPr>
        </p:nvSpPr>
        <p:spPr/>
        <p:txBody>
          <a:bodyPr/>
          <a:lstStyle/>
          <a:p>
            <a:r>
              <a:rPr lang="en-US" dirty="0"/>
              <a:t>1 https://www.gartner.com/en/documents/3906929/2019-ceo-survey-the-year-of-challenged-growth</a:t>
            </a:r>
          </a:p>
        </p:txBody>
      </p:sp>
      <p:sp>
        <p:nvSpPr>
          <p:cNvPr id="7" name="Slide Number Placeholder 6">
            <a:extLst>
              <a:ext uri="{FF2B5EF4-FFF2-40B4-BE49-F238E27FC236}">
                <a16:creationId xmlns:a16="http://schemas.microsoft.com/office/drawing/2014/main" id="{EB491193-95DE-44A2-9D79-440AB06DFF47}"/>
              </a:ext>
            </a:extLst>
          </p:cNvPr>
          <p:cNvSpPr>
            <a:spLocks noGrp="1"/>
          </p:cNvSpPr>
          <p:nvPr>
            <p:ph type="sldNum" sz="quarter" idx="12"/>
          </p:nvPr>
        </p:nvSpPr>
        <p:spPr/>
        <p:txBody>
          <a:bodyPr/>
          <a:lstStyle/>
          <a:p>
            <a:fld id="{86A4B71F-1E90-49CA-A44C-B683252D884E}" type="slidenum">
              <a:rPr lang="en-US" smtClean="0"/>
              <a:t>‹#›</a:t>
            </a:fld>
            <a:endParaRPr lang="en-US" dirty="0"/>
          </a:p>
        </p:txBody>
      </p:sp>
    </p:spTree>
    <p:extLst>
      <p:ext uri="{BB962C8B-B14F-4D97-AF65-F5344CB8AC3E}">
        <p14:creationId xmlns:p14="http://schemas.microsoft.com/office/powerpoint/2010/main" val="114131871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7BA4-63D6-4255-955F-A766E57F0AD6}"/>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92FE7FF3-E5A8-4F29-860C-B06E34C0D064}"/>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dirty="0"/>
          </a:p>
        </p:txBody>
      </p:sp>
      <p:sp>
        <p:nvSpPr>
          <p:cNvPr id="4" name="Text Placeholder 3">
            <a:extLst>
              <a:ext uri="{FF2B5EF4-FFF2-40B4-BE49-F238E27FC236}">
                <a16:creationId xmlns:a16="http://schemas.microsoft.com/office/drawing/2014/main" id="{AE323460-56AD-444C-949C-51D84828B101}"/>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D559009D-5CA7-4804-A293-9D2E0FAAE9DD}"/>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CE589F22-CE27-49A2-BCB2-7467458B9BC5}"/>
              </a:ext>
            </a:extLst>
          </p:cNvPr>
          <p:cNvSpPr>
            <a:spLocks noGrp="1"/>
          </p:cNvSpPr>
          <p:nvPr>
            <p:ph type="ftr" sz="quarter" idx="11"/>
          </p:nvPr>
        </p:nvSpPr>
        <p:spPr/>
        <p:txBody>
          <a:bodyPr/>
          <a:lstStyle/>
          <a:p>
            <a:r>
              <a:rPr lang="en-US" dirty="0"/>
              <a:t>1 https://www.gartner.com/en/documents/3906929/2019-ceo-survey-the-year-of-challenged-growth</a:t>
            </a:r>
          </a:p>
        </p:txBody>
      </p:sp>
      <p:sp>
        <p:nvSpPr>
          <p:cNvPr id="7" name="Slide Number Placeholder 6">
            <a:extLst>
              <a:ext uri="{FF2B5EF4-FFF2-40B4-BE49-F238E27FC236}">
                <a16:creationId xmlns:a16="http://schemas.microsoft.com/office/drawing/2014/main" id="{74DE57D8-5D16-493C-8C7A-9F3832029F36}"/>
              </a:ext>
            </a:extLst>
          </p:cNvPr>
          <p:cNvSpPr>
            <a:spLocks noGrp="1"/>
          </p:cNvSpPr>
          <p:nvPr>
            <p:ph type="sldNum" sz="quarter" idx="12"/>
          </p:nvPr>
        </p:nvSpPr>
        <p:spPr/>
        <p:txBody>
          <a:bodyPr/>
          <a:lstStyle/>
          <a:p>
            <a:fld id="{86A4B71F-1E90-49CA-A44C-B683252D884E}" type="slidenum">
              <a:rPr lang="en-US" smtClean="0"/>
              <a:t>‹#›</a:t>
            </a:fld>
            <a:endParaRPr lang="en-US" dirty="0"/>
          </a:p>
        </p:txBody>
      </p:sp>
    </p:spTree>
    <p:extLst>
      <p:ext uri="{BB962C8B-B14F-4D97-AF65-F5344CB8AC3E}">
        <p14:creationId xmlns:p14="http://schemas.microsoft.com/office/powerpoint/2010/main" val="87070246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1C5D-1E17-44D6-8133-CE7CEAC365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3C4C5C-6E7B-44E4-A3A1-B01064C22F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474C9-473A-45B5-BCC7-303E2F4778A4}"/>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D525BFAA-61F1-4911-AB4C-07ADB9E7D2E4}"/>
              </a:ext>
            </a:extLst>
          </p:cNvPr>
          <p:cNvSpPr>
            <a:spLocks noGrp="1"/>
          </p:cNvSpPr>
          <p:nvPr>
            <p:ph type="ftr" sz="quarter" idx="11"/>
          </p:nvPr>
        </p:nvSpPr>
        <p:spPr/>
        <p:txBody>
          <a:bodyPr/>
          <a:lstStyle/>
          <a:p>
            <a:r>
              <a:rPr lang="en-US" dirty="0"/>
              <a:t>1 https://www.gartner.com/en/documents/3906929/2019-ceo-survey-the-year-of-challenged-growth</a:t>
            </a:r>
          </a:p>
        </p:txBody>
      </p:sp>
      <p:sp>
        <p:nvSpPr>
          <p:cNvPr id="6" name="Slide Number Placeholder 5">
            <a:extLst>
              <a:ext uri="{FF2B5EF4-FFF2-40B4-BE49-F238E27FC236}">
                <a16:creationId xmlns:a16="http://schemas.microsoft.com/office/drawing/2014/main" id="{5281997F-31E1-458A-B243-66C596DBF4AC}"/>
              </a:ext>
            </a:extLst>
          </p:cNvPr>
          <p:cNvSpPr>
            <a:spLocks noGrp="1"/>
          </p:cNvSpPr>
          <p:nvPr>
            <p:ph type="sldNum" sz="quarter" idx="12"/>
          </p:nvPr>
        </p:nvSpPr>
        <p:spPr/>
        <p:txBody>
          <a:bodyPr/>
          <a:lstStyle/>
          <a:p>
            <a:fld id="{86A4B71F-1E90-49CA-A44C-B683252D884E}" type="slidenum">
              <a:rPr lang="en-US" smtClean="0"/>
              <a:t>‹#›</a:t>
            </a:fld>
            <a:endParaRPr lang="en-US" dirty="0"/>
          </a:p>
        </p:txBody>
      </p:sp>
    </p:spTree>
    <p:extLst>
      <p:ext uri="{BB962C8B-B14F-4D97-AF65-F5344CB8AC3E}">
        <p14:creationId xmlns:p14="http://schemas.microsoft.com/office/powerpoint/2010/main" val="137574541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0F6349-82D9-4028-8BD2-430E3907D963}"/>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182BDB-727E-489C-A64E-C789B776A282}"/>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8BE732-96EF-48BF-A20F-76BBAE10BB16}"/>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76D30F05-C976-404C-9026-B86227E67629}"/>
              </a:ext>
            </a:extLst>
          </p:cNvPr>
          <p:cNvSpPr>
            <a:spLocks noGrp="1"/>
          </p:cNvSpPr>
          <p:nvPr>
            <p:ph type="ftr" sz="quarter" idx="11"/>
          </p:nvPr>
        </p:nvSpPr>
        <p:spPr/>
        <p:txBody>
          <a:bodyPr/>
          <a:lstStyle/>
          <a:p>
            <a:r>
              <a:rPr lang="en-US" dirty="0"/>
              <a:t>1 https://www.gartner.com/en/documents/3906929/2019-ceo-survey-the-year-of-challenged-growth</a:t>
            </a:r>
          </a:p>
        </p:txBody>
      </p:sp>
      <p:sp>
        <p:nvSpPr>
          <p:cNvPr id="6" name="Slide Number Placeholder 5">
            <a:extLst>
              <a:ext uri="{FF2B5EF4-FFF2-40B4-BE49-F238E27FC236}">
                <a16:creationId xmlns:a16="http://schemas.microsoft.com/office/drawing/2014/main" id="{D0F60E58-6869-4B95-B594-F8F74C832897}"/>
              </a:ext>
            </a:extLst>
          </p:cNvPr>
          <p:cNvSpPr>
            <a:spLocks noGrp="1"/>
          </p:cNvSpPr>
          <p:nvPr>
            <p:ph type="sldNum" sz="quarter" idx="12"/>
          </p:nvPr>
        </p:nvSpPr>
        <p:spPr/>
        <p:txBody>
          <a:bodyPr/>
          <a:lstStyle/>
          <a:p>
            <a:fld id="{86A4B71F-1E90-49CA-A44C-B683252D884E}" type="slidenum">
              <a:rPr lang="en-US" smtClean="0"/>
              <a:t>‹#›</a:t>
            </a:fld>
            <a:endParaRPr lang="en-US" dirty="0"/>
          </a:p>
        </p:txBody>
      </p:sp>
    </p:spTree>
    <p:extLst>
      <p:ext uri="{BB962C8B-B14F-4D97-AF65-F5344CB8AC3E}">
        <p14:creationId xmlns:p14="http://schemas.microsoft.com/office/powerpoint/2010/main" val="330398868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95523"/>
            <a:ext cx="9327356" cy="508601"/>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915" y="4041281"/>
            <a:ext cx="9327356" cy="310791"/>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577606" y="601344"/>
            <a:ext cx="3264575" cy="46630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spTree>
    <p:extLst>
      <p:ext uri="{BB962C8B-B14F-4D97-AF65-F5344CB8AC3E}">
        <p14:creationId xmlns:p14="http://schemas.microsoft.com/office/powerpoint/2010/main" val="38338663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342898" y="0"/>
            <a:ext cx="6093577" cy="6994525"/>
          </a:xfrm>
          <a:prstGeom prst="rect">
            <a:avLst/>
          </a:prstGeom>
        </p:spPr>
      </p:pic>
    </p:spTree>
    <p:extLst>
      <p:ext uri="{BB962C8B-B14F-4D97-AF65-F5344CB8AC3E}">
        <p14:creationId xmlns:p14="http://schemas.microsoft.com/office/powerpoint/2010/main" val="934305822"/>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9"/>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40" y="1960862"/>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60" indent="0">
              <a:buNone/>
              <a:defRPr/>
            </a:lvl2pPr>
            <a:lvl3pPr marL="457117" indent="0">
              <a:buNone/>
              <a:defRPr/>
            </a:lvl3pPr>
            <a:lvl4pPr marL="685677" indent="0">
              <a:buNone/>
              <a:defRPr/>
            </a:lvl4pPr>
            <a:lvl5pPr marL="914235"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4"/>
            <a:ext cx="3690937" cy="2728411"/>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8" marR="0" indent="-285698" algn="l" defTabSz="932574"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7" indent="0">
              <a:buNone/>
              <a:defRPr/>
            </a:lvl3pPr>
            <a:lvl4pPr marL="685677" indent="0">
              <a:buNone/>
              <a:defRPr/>
            </a:lvl4pPr>
            <a:lvl5pPr marL="914235" indent="0">
              <a:buNone/>
              <a:defRPr/>
            </a:lvl5pPr>
          </a:lstStyle>
          <a:p>
            <a:pPr lvl="0"/>
            <a:r>
              <a:rPr lang="en-US"/>
              <a:t>Paragraph title Segoe UI </a:t>
            </a:r>
            <a:r>
              <a:rPr lang="en-US" err="1"/>
              <a:t>Semibold</a:t>
            </a:r>
            <a:r>
              <a:rPr lang="en-US"/>
              <a:t> 14/18</a:t>
            </a:r>
          </a:p>
          <a:p>
            <a:pPr marL="285698" marR="0" lvl="1" indent="-285698" algn="l" defTabSz="932574"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8" marR="0" lvl="1" indent="-285698" algn="l" defTabSz="932574"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3" y="3214124"/>
            <a:ext cx="3690937" cy="2728411"/>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8" marR="0" indent="-285698" algn="l" defTabSz="932574"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7" indent="0">
              <a:buNone/>
              <a:defRPr/>
            </a:lvl3pPr>
            <a:lvl4pPr marL="685677" indent="0">
              <a:buNone/>
              <a:defRPr/>
            </a:lvl4pPr>
            <a:lvl5pPr marL="914235" indent="0">
              <a:buNone/>
              <a:defRPr/>
            </a:lvl5pPr>
          </a:lstStyle>
          <a:p>
            <a:pPr lvl="0"/>
            <a:r>
              <a:rPr lang="en-US"/>
              <a:t>Paragraph title Segoe UI </a:t>
            </a:r>
            <a:r>
              <a:rPr lang="en-US" err="1"/>
              <a:t>Semibold</a:t>
            </a:r>
            <a:r>
              <a:rPr lang="en-US"/>
              <a:t> 14/18</a:t>
            </a:r>
          </a:p>
          <a:p>
            <a:pPr marL="285698" marR="0" lvl="1" indent="-285698" algn="l" defTabSz="932574"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8" marR="0" lvl="1" indent="-285698" algn="l" defTabSz="932574"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4" y="3214124"/>
            <a:ext cx="3690937" cy="2728411"/>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8" marR="0" indent="-285698" algn="l" defTabSz="932574"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7" indent="0">
              <a:buNone/>
              <a:defRPr/>
            </a:lvl3pPr>
            <a:lvl4pPr marL="685677" indent="0">
              <a:buNone/>
              <a:defRPr/>
            </a:lvl4pPr>
            <a:lvl5pPr marL="914235" indent="0">
              <a:buNone/>
              <a:defRPr/>
            </a:lvl5pPr>
          </a:lstStyle>
          <a:p>
            <a:pPr lvl="0"/>
            <a:r>
              <a:rPr lang="en-US"/>
              <a:t>Paragraph title Segoe UI </a:t>
            </a:r>
            <a:r>
              <a:rPr lang="en-US" err="1"/>
              <a:t>Semibold</a:t>
            </a:r>
            <a:r>
              <a:rPr lang="en-US"/>
              <a:t> 14/18</a:t>
            </a:r>
          </a:p>
          <a:p>
            <a:pPr marL="285698" marR="0" lvl="1" indent="-285698" algn="l" defTabSz="932574"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8" marR="0" lvl="1" indent="-285698" algn="l" defTabSz="932574"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4" y="6578602"/>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1 https://www.gartner.com/en/documents/3906929/2019-ceo-survey-the-year-of-challenged-growth</a:t>
            </a:r>
          </a:p>
        </p:txBody>
      </p:sp>
    </p:spTree>
    <p:extLst>
      <p:ext uri="{BB962C8B-B14F-4D97-AF65-F5344CB8AC3E}">
        <p14:creationId xmlns:p14="http://schemas.microsoft.com/office/powerpoint/2010/main" val="3598582335"/>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2543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9_Macbook Mockup">
    <p:spTree>
      <p:nvGrpSpPr>
        <p:cNvPr id="1" name=""/>
        <p:cNvGrpSpPr/>
        <p:nvPr/>
      </p:nvGrpSpPr>
      <p:grpSpPr>
        <a:xfrm>
          <a:off x="0" y="0"/>
          <a:ext cx="0" cy="0"/>
          <a:chOff x="0" y="0"/>
          <a:chExt cx="0" cy="0"/>
        </a:xfrm>
      </p:grpSpPr>
      <p:sp>
        <p:nvSpPr>
          <p:cNvPr id="17" name="Picture Placeholder 4"/>
          <p:cNvSpPr>
            <a:spLocks noGrp="1"/>
          </p:cNvSpPr>
          <p:nvPr>
            <p:ph type="pic" sz="quarter" idx="14"/>
          </p:nvPr>
        </p:nvSpPr>
        <p:spPr>
          <a:xfrm>
            <a:off x="6218237" y="1"/>
            <a:ext cx="6218238" cy="4596595"/>
          </a:xfrm>
          <a:prstGeom prst="rect">
            <a:avLst/>
          </a:prstGeom>
          <a:solidFill>
            <a:schemeClr val="bg1">
              <a:lumMod val="95000"/>
            </a:schemeClr>
          </a:solidFill>
        </p:spPr>
        <p:txBody>
          <a:bodyPr>
            <a:normAutofit/>
          </a:bodyPr>
          <a:lstStyle>
            <a:lvl1pPr>
              <a:defRPr sz="1020"/>
            </a:lvl1pPr>
          </a:lstStyle>
          <a:p>
            <a:endParaRPr lang="en-US" dirty="0"/>
          </a:p>
        </p:txBody>
      </p:sp>
    </p:spTree>
    <p:extLst>
      <p:ext uri="{BB962C8B-B14F-4D97-AF65-F5344CB8AC3E}">
        <p14:creationId xmlns:p14="http://schemas.microsoft.com/office/powerpoint/2010/main" val="76393240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1916915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161817169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1"/>
            <a:ext cx="6093577" cy="6994525"/>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3183626"/>
            <a:ext cx="6092825" cy="553998"/>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Tree>
    <p:extLst>
      <p:ext uri="{BB962C8B-B14F-4D97-AF65-F5344CB8AC3E}">
        <p14:creationId xmlns:p14="http://schemas.microsoft.com/office/powerpoint/2010/main" val="54886129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772925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446550"/>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08937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597449"/>
            <a:ext cx="3245833" cy="5796389"/>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18645"/>
            <a:ext cx="6801197" cy="553998"/>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dirty="0">
                <a:solidFill>
                  <a:srgbClr val="A3A3A3"/>
                </a:solidFill>
              </a:rPr>
              <a:t>ELT layout</a:t>
            </a:r>
          </a:p>
        </p:txBody>
      </p:sp>
    </p:spTree>
    <p:extLst>
      <p:ext uri="{BB962C8B-B14F-4D97-AF65-F5344CB8AC3E}">
        <p14:creationId xmlns:p14="http://schemas.microsoft.com/office/powerpoint/2010/main" val="40151882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09684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446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32192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597450"/>
            <a:ext cx="4243366" cy="5796388"/>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dirty="0">
                <a:solidFill>
                  <a:srgbClr val="A3A3A3"/>
                </a:solidFill>
              </a:rPr>
              <a:t>ELT layout</a:t>
            </a:r>
          </a:p>
        </p:txBody>
      </p:sp>
    </p:spTree>
    <p:extLst>
      <p:ext uri="{BB962C8B-B14F-4D97-AF65-F5344CB8AC3E}">
        <p14:creationId xmlns:p14="http://schemas.microsoft.com/office/powerpoint/2010/main" val="12389780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600059" y="466301"/>
            <a:ext cx="11239464" cy="565027"/>
          </a:xfrm>
        </p:spPr>
        <p:txBody>
          <a:bodyPr/>
          <a:lstStyle/>
          <a:p>
            <a:r>
              <a:rPr lang="en-US"/>
              <a:t>Click to edit Master title style</a:t>
            </a:r>
          </a:p>
        </p:txBody>
      </p:sp>
    </p:spTree>
    <p:extLst>
      <p:ext uri="{BB962C8B-B14F-4D97-AF65-F5344CB8AC3E}">
        <p14:creationId xmlns:p14="http://schemas.microsoft.com/office/powerpoint/2010/main" val="67850984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342506"/>
          </a:xfrm>
          <a:prstGeom prst="rect">
            <a:avLst/>
          </a:prstGeom>
        </p:spPr>
        <p:txBody>
          <a:bodyPr/>
          <a:lstStyle>
            <a:lvl1pPr marL="290460" indent="-29046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7" indent="-280939">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57" indent="-29046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17" indent="-22856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75" indent="-22856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27700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65138" y="567457"/>
            <a:ext cx="11530584" cy="830020"/>
          </a:xfrm>
          <a:prstGeom prst="rect">
            <a:avLst/>
          </a:prstGeom>
        </p:spPr>
        <p:txBody>
          <a:bodyPr vert="horz" wrap="square" lIns="0" tIns="91440" rIns="146304" bIns="91440" rtlCol="0" anchor="t">
            <a:noAutofit/>
          </a:bodyPr>
          <a:lstStyle/>
          <a:p>
            <a:r>
              <a:rPr lang="en-US"/>
              <a:t>Software code slide</a:t>
            </a:r>
          </a:p>
        </p:txBody>
      </p:sp>
    </p:spTree>
    <p:extLst>
      <p:ext uri="{BB962C8B-B14F-4D97-AF65-F5344CB8AC3E}">
        <p14:creationId xmlns:p14="http://schemas.microsoft.com/office/powerpoint/2010/main" val="1507306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47472977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446550"/>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9796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95832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Tree>
    <p:extLst>
      <p:ext uri="{BB962C8B-B14F-4D97-AF65-F5344CB8AC3E}">
        <p14:creationId xmlns:p14="http://schemas.microsoft.com/office/powerpoint/2010/main" val="75146780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55319614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a:t>Section title</a:t>
            </a:r>
          </a:p>
        </p:txBody>
      </p:sp>
    </p:spTree>
    <p:extLst>
      <p:ext uri="{BB962C8B-B14F-4D97-AF65-F5344CB8AC3E}">
        <p14:creationId xmlns:p14="http://schemas.microsoft.com/office/powerpoint/2010/main" val="378395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56717207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597449"/>
            <a:ext cx="3245833" cy="5796389"/>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18645"/>
            <a:ext cx="6801197" cy="553998"/>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dirty="0">
                <a:solidFill>
                  <a:srgbClr val="A3A3A3"/>
                </a:solidFill>
              </a:rPr>
              <a:t>ELT layout</a:t>
            </a:r>
          </a:p>
        </p:txBody>
      </p:sp>
    </p:spTree>
    <p:extLst>
      <p:ext uri="{BB962C8B-B14F-4D97-AF65-F5344CB8AC3E}">
        <p14:creationId xmlns:p14="http://schemas.microsoft.com/office/powerpoint/2010/main" val="7070092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78407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4029454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446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6281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body copy Segoe UI Regular 14/18</a:t>
            </a:r>
          </a:p>
        </p:txBody>
      </p:sp>
    </p:spTree>
    <p:extLst>
      <p:ext uri="{BB962C8B-B14F-4D97-AF65-F5344CB8AC3E}">
        <p14:creationId xmlns:p14="http://schemas.microsoft.com/office/powerpoint/2010/main" val="221603263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30058140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59036096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5698575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334240912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3587017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1"/>
            <a:ext cx="6093577" cy="6994525"/>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3183626"/>
            <a:ext cx="6092825" cy="553998"/>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64521373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132366983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8683201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3820680019"/>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85009356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37970831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7045464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74997466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3954524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a:stretch>
            <a:fillRect/>
          </a:stretch>
        </p:blipFill>
        <p:spPr bwMode="ltGray">
          <a:xfrm>
            <a:off x="0" y="0"/>
            <a:ext cx="12436475" cy="6994525"/>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black">
          <a:xfrm>
            <a:off x="595915" y="597450"/>
            <a:ext cx="1393641" cy="298433"/>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a:stretch>
            <a:fillRect/>
          </a:stretch>
        </p:blipFill>
        <p:spPr bwMode="black">
          <a:xfrm>
            <a:off x="254751" y="2796963"/>
            <a:ext cx="2903923" cy="1706667"/>
          </a:xfrm>
          <a:prstGeom prst="rect">
            <a:avLst/>
          </a:prstGeom>
        </p:spPr>
      </p:pic>
    </p:spTree>
    <p:extLst>
      <p:ext uri="{BB962C8B-B14F-4D97-AF65-F5344CB8AC3E}">
        <p14:creationId xmlns:p14="http://schemas.microsoft.com/office/powerpoint/2010/main" val="3364528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30880575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436475" cy="6994525"/>
          </a:xfrm>
          <a:prstGeom prst="rect">
            <a:avLst/>
          </a:prstGeom>
        </p:spPr>
      </p:pic>
      <p:sp>
        <p:nvSpPr>
          <p:cNvPr id="9" name="Title 1"/>
          <p:cNvSpPr>
            <a:spLocks noGrp="1"/>
          </p:cNvSpPr>
          <p:nvPr>
            <p:ph type="title" hasCustomPrompt="1"/>
          </p:nvPr>
        </p:nvSpPr>
        <p:spPr bwMode="auto">
          <a:xfrm>
            <a:off x="595915" y="3497262"/>
            <a:ext cx="8021526" cy="565027"/>
          </a:xfrm>
          <a:noFill/>
        </p:spPr>
        <p:txBody>
          <a:bodyPr wrap="square" lIns="0" tIns="0" rIns="0" bIns="0" anchor="b" anchorCtr="0">
            <a:spAutoFit/>
          </a:bodyPr>
          <a:lstStyle>
            <a:lvl1pPr>
              <a:defRPr sz="3672" spc="-51"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95915" y="4499446"/>
            <a:ext cx="8021526" cy="345294"/>
          </a:xfrm>
          <a:noFill/>
        </p:spPr>
        <p:txBody>
          <a:bodyPr wrap="square" lIns="0" tIns="0" rIns="0" bIns="0">
            <a:spAutoFit/>
          </a:bodyPr>
          <a:lstStyle>
            <a:lvl1pPr marL="0" indent="0">
              <a:spcBef>
                <a:spcPts val="0"/>
              </a:spcBef>
              <a:buNone/>
              <a:defRPr sz="2244"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932912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dirty="0">
                <a:solidFill>
                  <a:srgbClr val="A3A3A3"/>
                </a:solidFill>
              </a:rPr>
              <a:t>ELT layout</a:t>
            </a:r>
          </a:p>
        </p:txBody>
      </p:sp>
    </p:spTree>
    <p:extLst>
      <p:ext uri="{BB962C8B-B14F-4D97-AF65-F5344CB8AC3E}">
        <p14:creationId xmlns:p14="http://schemas.microsoft.com/office/powerpoint/2010/main" val="228353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76237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311740734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dirty="0">
                <a:solidFill>
                  <a:srgbClr val="A3A3A3"/>
                </a:solidFill>
              </a:rPr>
              <a:t>ELT layout</a:t>
            </a:r>
          </a:p>
        </p:txBody>
      </p:sp>
    </p:spTree>
    <p:extLst>
      <p:ext uri="{BB962C8B-B14F-4D97-AF65-F5344CB8AC3E}">
        <p14:creationId xmlns:p14="http://schemas.microsoft.com/office/powerpoint/2010/main" val="7299559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40519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70838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378010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dirty="0">
                <a:solidFill>
                  <a:srgbClr val="A3A3A3"/>
                </a:solidFill>
              </a:rPr>
              <a:t>ELT layout</a:t>
            </a:r>
          </a:p>
        </p:txBody>
      </p:sp>
    </p:spTree>
    <p:extLst>
      <p:ext uri="{BB962C8B-B14F-4D97-AF65-F5344CB8AC3E}">
        <p14:creationId xmlns:p14="http://schemas.microsoft.com/office/powerpoint/2010/main" val="1378321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dirty="0">
                <a:solidFill>
                  <a:srgbClr val="A3A3A3"/>
                </a:solidFill>
              </a:rPr>
              <a:t>ELT layout</a:t>
            </a:r>
          </a:p>
        </p:txBody>
      </p:sp>
    </p:spTree>
    <p:extLst>
      <p:ext uri="{BB962C8B-B14F-4D97-AF65-F5344CB8AC3E}">
        <p14:creationId xmlns:p14="http://schemas.microsoft.com/office/powerpoint/2010/main" val="808545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39057"/>
            <a:ext cx="4246604"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dirty="0">
                <a:solidFill>
                  <a:srgbClr val="A3A3A3"/>
                </a:solidFill>
              </a:rPr>
              <a:t>ELT layout</a:t>
            </a:r>
          </a:p>
        </p:txBody>
      </p:sp>
    </p:spTree>
    <p:extLst>
      <p:ext uri="{BB962C8B-B14F-4D97-AF65-F5344CB8AC3E}">
        <p14:creationId xmlns:p14="http://schemas.microsoft.com/office/powerpoint/2010/main" val="13443943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6475"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dirty="0">
                <a:solidFill>
                  <a:srgbClr val="A3A3A3"/>
                </a:solidFill>
              </a:rPr>
              <a:t>ELT layout</a:t>
            </a:r>
          </a:p>
        </p:txBody>
      </p:sp>
    </p:spTree>
    <p:extLst>
      <p:ext uri="{BB962C8B-B14F-4D97-AF65-F5344CB8AC3E}">
        <p14:creationId xmlns:p14="http://schemas.microsoft.com/office/powerpoint/2010/main" val="387339048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782961"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dirty="0">
                <a:solidFill>
                  <a:srgbClr val="A3A3A3"/>
                </a:solidFill>
              </a:rPr>
              <a:t>ELT layout</a:t>
            </a:r>
          </a:p>
        </p:txBody>
      </p:sp>
    </p:spTree>
    <p:extLst>
      <p:ext uri="{BB962C8B-B14F-4D97-AF65-F5344CB8AC3E}">
        <p14:creationId xmlns:p14="http://schemas.microsoft.com/office/powerpoint/2010/main" val="303647490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3514" y="0"/>
            <a:ext cx="5782961"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dirty="0">
                <a:solidFill>
                  <a:srgbClr val="A3A3A3"/>
                </a:solidFill>
              </a:rPr>
              <a:t>ELT layout</a:t>
            </a:r>
          </a:p>
        </p:txBody>
      </p:sp>
    </p:spTree>
    <p:extLst>
      <p:ext uri="{BB962C8B-B14F-4D97-AF65-F5344CB8AC3E}">
        <p14:creationId xmlns:p14="http://schemas.microsoft.com/office/powerpoint/2010/main" val="209500100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Tree>
    <p:extLst>
      <p:ext uri="{BB962C8B-B14F-4D97-AF65-F5344CB8AC3E}">
        <p14:creationId xmlns:p14="http://schemas.microsoft.com/office/powerpoint/2010/main" val="243372835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dirty="0">
                <a:solidFill>
                  <a:srgbClr val="A3A3A3"/>
                </a:solidFill>
              </a:rPr>
              <a:t>ELT layout</a:t>
            </a:r>
          </a:p>
        </p:txBody>
      </p:sp>
    </p:spTree>
    <p:extLst>
      <p:ext uri="{BB962C8B-B14F-4D97-AF65-F5344CB8AC3E}">
        <p14:creationId xmlns:p14="http://schemas.microsoft.com/office/powerpoint/2010/main" val="58527734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dirty="0">
                <a:solidFill>
                  <a:srgbClr val="A3A3A3"/>
                </a:solidFill>
              </a:rPr>
              <a:t>ELT layout</a:t>
            </a:r>
          </a:p>
        </p:txBody>
      </p:sp>
    </p:spTree>
    <p:extLst>
      <p:ext uri="{BB962C8B-B14F-4D97-AF65-F5344CB8AC3E}">
        <p14:creationId xmlns:p14="http://schemas.microsoft.com/office/powerpoint/2010/main" val="2559782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dirty="0">
                <a:solidFill>
                  <a:srgbClr val="A3A3A3"/>
                </a:solidFill>
              </a:rPr>
              <a:t>ELT layout</a:t>
            </a:r>
          </a:p>
        </p:txBody>
      </p:sp>
    </p:spTree>
    <p:extLst>
      <p:ext uri="{BB962C8B-B14F-4D97-AF65-F5344CB8AC3E}">
        <p14:creationId xmlns:p14="http://schemas.microsoft.com/office/powerpoint/2010/main" val="25225881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dirty="0">
                <a:solidFill>
                  <a:srgbClr val="A3A3A3"/>
                </a:solidFill>
              </a:rPr>
              <a:t>ELT layout</a:t>
            </a:r>
          </a:p>
        </p:txBody>
      </p:sp>
    </p:spTree>
    <p:extLst>
      <p:ext uri="{BB962C8B-B14F-4D97-AF65-F5344CB8AC3E}">
        <p14:creationId xmlns:p14="http://schemas.microsoft.com/office/powerpoint/2010/main" val="35221192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dirty="0">
                <a:solidFill>
                  <a:srgbClr val="A3A3A3"/>
                </a:solidFill>
              </a:rPr>
              <a:t>ELT layout</a:t>
            </a:r>
          </a:p>
        </p:txBody>
      </p:sp>
    </p:spTree>
    <p:extLst>
      <p:ext uri="{BB962C8B-B14F-4D97-AF65-F5344CB8AC3E}">
        <p14:creationId xmlns:p14="http://schemas.microsoft.com/office/powerpoint/2010/main" val="429003246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951" y="2355795"/>
            <a:ext cx="3245833" cy="56509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841" y="2355794"/>
            <a:ext cx="7400340" cy="439479"/>
          </a:xfrm>
        </p:spPr>
        <p:txBody>
          <a:bodyPr anchor="t"/>
          <a:lstStyle>
            <a:lvl1pPr marL="0" indent="0">
              <a:spcAft>
                <a:spcPts val="816"/>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951" y="2059499"/>
            <a:ext cx="324592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841" y="2059499"/>
            <a:ext cx="740034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7479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dirty="0">
                <a:solidFill>
                  <a:srgbClr val="A3A3A3"/>
                </a:solidFill>
              </a:rPr>
              <a:t>ELT layout</a:t>
            </a:r>
          </a:p>
        </p:txBody>
      </p:sp>
    </p:spTree>
    <p:extLst>
      <p:ext uri="{BB962C8B-B14F-4D97-AF65-F5344CB8AC3E}">
        <p14:creationId xmlns:p14="http://schemas.microsoft.com/office/powerpoint/2010/main" val="1146246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761355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2316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81172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976269814"/>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51202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91624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solidFill>
                  <a:schemeClr val="tx1"/>
                </a:solidFill>
                <a:latin typeface="Consolas" panose="020B0609020204030204" pitchFamily="49" charset="0"/>
                <a:cs typeface="Consolas" panose="020B0609020204030204" pitchFamily="49" charset="0"/>
              </a:defRPr>
            </a:lvl1pPr>
            <a:lvl2pPr marL="353449" indent="0">
              <a:buNone/>
              <a:defRPr sz="2448">
                <a:solidFill>
                  <a:schemeClr val="tx1"/>
                </a:solidFill>
                <a:latin typeface="Consolas" panose="020B0609020204030204" pitchFamily="49" charset="0"/>
                <a:cs typeface="Consolas" panose="020B0609020204030204" pitchFamily="49" charset="0"/>
              </a:defRPr>
            </a:lvl2pPr>
            <a:lvl3pPr marL="596241" indent="0">
              <a:buNone/>
              <a:defRPr sz="2040">
                <a:solidFill>
                  <a:schemeClr val="tx1"/>
                </a:solidFill>
                <a:latin typeface="Consolas" panose="020B0609020204030204" pitchFamily="49" charset="0"/>
                <a:cs typeface="Consolas" panose="020B0609020204030204" pitchFamily="49" charset="0"/>
              </a:defRPr>
            </a:lvl3pPr>
            <a:lvl4pPr marL="830773" indent="0">
              <a:buNone/>
              <a:defRPr sz="1836">
                <a:solidFill>
                  <a:schemeClr val="tx1"/>
                </a:solidFill>
                <a:latin typeface="Consolas" panose="020B0609020204030204" pitchFamily="49" charset="0"/>
                <a:cs typeface="Consolas" panose="020B0609020204030204" pitchFamily="49" charset="0"/>
              </a:defRPr>
            </a:lvl4pPr>
            <a:lvl5pPr marL="1071912" indent="0">
              <a:buNone/>
              <a:defRPr sz="1836">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599732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7583387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9161453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7B09-A02B-4D0F-A997-FEE1253E64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11B77-5D4D-4D0F-AD18-038042882B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1A807-E025-458D-AC9B-3E3C4695071E}"/>
              </a:ext>
            </a:extLst>
          </p:cNvPr>
          <p:cNvSpPr>
            <a:spLocks noGrp="1"/>
          </p:cNvSpPr>
          <p:nvPr>
            <p:ph type="dt" sz="half" idx="10"/>
          </p:nvPr>
        </p:nvSpPr>
        <p:spPr/>
        <p:txBody>
          <a:bodyPr/>
          <a:lstStyle/>
          <a:p>
            <a:fld id="{E5DC6E1D-8633-4282-A851-FB08133C52FE}" type="datetimeFigureOut">
              <a:rPr lang="en-US" smtClean="0"/>
              <a:t>9/24/2021</a:t>
            </a:fld>
            <a:endParaRPr lang="en-US" dirty="0"/>
          </a:p>
        </p:txBody>
      </p:sp>
      <p:sp>
        <p:nvSpPr>
          <p:cNvPr id="5" name="Footer Placeholder 4">
            <a:extLst>
              <a:ext uri="{FF2B5EF4-FFF2-40B4-BE49-F238E27FC236}">
                <a16:creationId xmlns:a16="http://schemas.microsoft.com/office/drawing/2014/main" id="{256E3678-0EB1-4A1D-9895-D5382860363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A1570C8-D922-4503-981B-E5DFF881F51D}"/>
              </a:ext>
            </a:extLst>
          </p:cNvPr>
          <p:cNvSpPr>
            <a:spLocks noGrp="1"/>
          </p:cNvSpPr>
          <p:nvPr>
            <p:ph type="sldNum" sz="quarter" idx="12"/>
          </p:nvPr>
        </p:nvSpPr>
        <p:spPr/>
        <p:txBody>
          <a:bodyPr/>
          <a:lstStyle/>
          <a:p>
            <a:fld id="{E90C4E60-8A51-4F6E-8A26-98C6A7CE6CF0}" type="slidenum">
              <a:rPr lang="en-US" smtClean="0"/>
              <a:t>‹#›</a:t>
            </a:fld>
            <a:endParaRPr lang="en-US" dirty="0"/>
          </a:p>
        </p:txBody>
      </p:sp>
    </p:spTree>
    <p:extLst>
      <p:ext uri="{BB962C8B-B14F-4D97-AF65-F5344CB8AC3E}">
        <p14:creationId xmlns:p14="http://schemas.microsoft.com/office/powerpoint/2010/main" val="324218219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36651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38383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A3AF5-F116-4AAF-9E71-23AADA7FED3D}"/>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F3A3D2CB-447A-4ADC-B9CC-2A7A50A8F4D9}"/>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2FC1B89F-43CA-400F-8EEB-9FD547E5541D}"/>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4367B606-CA4F-49D4-8A04-E93BE07DE3CA}"/>
              </a:ext>
            </a:extLst>
          </p:cNvPr>
          <p:cNvSpPr>
            <a:spLocks noGrp="1"/>
          </p:cNvSpPr>
          <p:nvPr>
            <p:ph type="ftr" sz="quarter" idx="11"/>
          </p:nvPr>
        </p:nvSpPr>
        <p:spPr/>
        <p:txBody>
          <a:bodyPr/>
          <a:lstStyle/>
          <a:p>
            <a:r>
              <a:rPr lang="en-US" dirty="0"/>
              <a:t>1 https://www.gartner.com/en/documents/3906929/2019-ceo-survey-the-year-of-challenged-growth</a:t>
            </a:r>
          </a:p>
        </p:txBody>
      </p:sp>
      <p:sp>
        <p:nvSpPr>
          <p:cNvPr id="6" name="Slide Number Placeholder 5">
            <a:extLst>
              <a:ext uri="{FF2B5EF4-FFF2-40B4-BE49-F238E27FC236}">
                <a16:creationId xmlns:a16="http://schemas.microsoft.com/office/drawing/2014/main" id="{F321713D-6F96-421A-8341-2F272FAC02AD}"/>
              </a:ext>
            </a:extLst>
          </p:cNvPr>
          <p:cNvSpPr>
            <a:spLocks noGrp="1"/>
          </p:cNvSpPr>
          <p:nvPr>
            <p:ph type="sldNum" sz="quarter" idx="12"/>
          </p:nvPr>
        </p:nvSpPr>
        <p:spPr/>
        <p:txBody>
          <a:bodyPr/>
          <a:lstStyle/>
          <a:p>
            <a:fld id="{86A4B71F-1E90-49CA-A44C-B683252D884E}" type="slidenum">
              <a:rPr lang="en-US" smtClean="0"/>
              <a:t>‹#›</a:t>
            </a:fld>
            <a:endParaRPr lang="en-US" dirty="0"/>
          </a:p>
        </p:txBody>
      </p:sp>
    </p:spTree>
    <p:extLst>
      <p:ext uri="{BB962C8B-B14F-4D97-AF65-F5344CB8AC3E}">
        <p14:creationId xmlns:p14="http://schemas.microsoft.com/office/powerpoint/2010/main" val="379918504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2AC2-E682-4F84-829C-D977347DB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B2B288-C900-43FE-93E9-B70AA76FB8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0B1E2B-4855-4C95-93CF-BF67727A9ACC}"/>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707C8904-81C3-4EF1-B01C-836B4E073DF2}"/>
              </a:ext>
            </a:extLst>
          </p:cNvPr>
          <p:cNvSpPr>
            <a:spLocks noGrp="1"/>
          </p:cNvSpPr>
          <p:nvPr>
            <p:ph type="ftr" sz="quarter" idx="11"/>
          </p:nvPr>
        </p:nvSpPr>
        <p:spPr/>
        <p:txBody>
          <a:bodyPr/>
          <a:lstStyle/>
          <a:p>
            <a:r>
              <a:rPr lang="en-US" dirty="0"/>
              <a:t>1 https://www.gartner.com/en/documents/3906929/2019-ceo-survey-the-year-of-challenged-growth</a:t>
            </a:r>
          </a:p>
        </p:txBody>
      </p:sp>
      <p:sp>
        <p:nvSpPr>
          <p:cNvPr id="6" name="Slide Number Placeholder 5">
            <a:extLst>
              <a:ext uri="{FF2B5EF4-FFF2-40B4-BE49-F238E27FC236}">
                <a16:creationId xmlns:a16="http://schemas.microsoft.com/office/drawing/2014/main" id="{E5250309-7835-485A-8B6F-14FC0D60C8EB}"/>
              </a:ext>
            </a:extLst>
          </p:cNvPr>
          <p:cNvSpPr>
            <a:spLocks noGrp="1"/>
          </p:cNvSpPr>
          <p:nvPr>
            <p:ph type="sldNum" sz="quarter" idx="12"/>
          </p:nvPr>
        </p:nvSpPr>
        <p:spPr/>
        <p:txBody>
          <a:bodyPr/>
          <a:lstStyle/>
          <a:p>
            <a:fld id="{86A4B71F-1E90-49CA-A44C-B683252D884E}" type="slidenum">
              <a:rPr lang="en-US" smtClean="0"/>
              <a:t>‹#›</a:t>
            </a:fld>
            <a:endParaRPr lang="en-US" dirty="0"/>
          </a:p>
        </p:txBody>
      </p:sp>
    </p:spTree>
    <p:extLst>
      <p:ext uri="{BB962C8B-B14F-4D97-AF65-F5344CB8AC3E}">
        <p14:creationId xmlns:p14="http://schemas.microsoft.com/office/powerpoint/2010/main" val="134279711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theme" Target="../theme/theme2.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34" Type="http://schemas.openxmlformats.org/officeDocument/2006/relationships/theme" Target="../theme/theme3.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33" Type="http://schemas.openxmlformats.org/officeDocument/2006/relationships/slideLayout" Target="../slideLayouts/slideLayout97.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slideLayout" Target="../slideLayouts/slideLayout93.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32" Type="http://schemas.openxmlformats.org/officeDocument/2006/relationships/slideLayout" Target="../slideLayouts/slideLayout96.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31" Type="http://schemas.openxmlformats.org/officeDocument/2006/relationships/slideLayout" Target="../slideLayouts/slideLayout95.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slideLayout" Target="../slideLayouts/slideLayout94.xml"/><Relationship Id="rId35" Type="http://schemas.openxmlformats.org/officeDocument/2006/relationships/image" Target="../media/image30.emf"/><Relationship Id="rId8"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theme" Target="../theme/theme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10" Type="http://schemas.openxmlformats.org/officeDocument/2006/relationships/slideLayout" Target="../slideLayouts/slideLayout107.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1"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81" r:id="rId3"/>
    <p:sldLayoutId id="2147484583" r:id="rId4"/>
    <p:sldLayoutId id="2147484585" r:id="rId5"/>
    <p:sldLayoutId id="2147484586" r:id="rId6"/>
    <p:sldLayoutId id="2147484587" r:id="rId7"/>
    <p:sldLayoutId id="2147484588" r:id="rId8"/>
    <p:sldLayoutId id="2147484589" r:id="rId9"/>
    <p:sldLayoutId id="2147484590" r:id="rId10"/>
    <p:sldLayoutId id="2147484591" r:id="rId11"/>
    <p:sldLayoutId id="2147484592" r:id="rId12"/>
    <p:sldLayoutId id="2147484556" r:id="rId13"/>
    <p:sldLayoutId id="2147484557" r:id="rId14"/>
    <p:sldLayoutId id="2147484610" r:id="rId15"/>
    <p:sldLayoutId id="2147484558" r:id="rId16"/>
    <p:sldLayoutId id="2147484559" r:id="rId17"/>
    <p:sldLayoutId id="2147484560" r:id="rId18"/>
    <p:sldLayoutId id="2147484561" r:id="rId19"/>
    <p:sldLayoutId id="2147484562" r:id="rId20"/>
    <p:sldLayoutId id="2147484580" r:id="rId21"/>
    <p:sldLayoutId id="2147484563" r:id="rId22"/>
    <p:sldLayoutId id="2147484564" r:id="rId23"/>
    <p:sldLayoutId id="2147484566" r:id="rId24"/>
    <p:sldLayoutId id="2147484567" r:id="rId25"/>
    <p:sldLayoutId id="2147484568" r:id="rId26"/>
    <p:sldLayoutId id="2147484577" r:id="rId27"/>
    <p:sldLayoutId id="2147484570" r:id="rId28"/>
    <p:sldLayoutId id="2147484571" r:id="rId29"/>
    <p:sldLayoutId id="2147484572" r:id="rId30"/>
    <p:sldLayoutId id="2147484576" r:id="rId31"/>
    <p:sldLayoutId id="2147484574" r:id="rId32"/>
    <p:sldLayoutId id="2147484611" r:id="rId33"/>
    <p:sldLayoutId id="2147484647" r:id="rId34"/>
    <p:sldLayoutId id="2147484648" r:id="rId35"/>
    <p:sldLayoutId id="2147484649" r:id="rId36"/>
    <p:sldLayoutId id="2147484676" r:id="rId37"/>
    <p:sldLayoutId id="2147484677" r:id="rId38"/>
    <p:sldLayoutId id="2147484678" r:id="rId39"/>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pic>
        <p:nvPicPr>
          <p:cNvPr id="7" name="Picture 6"/>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
        <p:nvSpPr>
          <p:cNvPr id="5" name="Text Placeholder 4">
            <a:extLst>
              <a:ext uri="{FF2B5EF4-FFF2-40B4-BE49-F238E27FC236}">
                <a16:creationId xmlns:a16="http://schemas.microsoft.com/office/drawing/2014/main" id="{58032683-9535-EA4A-933A-0D812239AE62}"/>
              </a:ext>
            </a:extLst>
          </p:cNvPr>
          <p:cNvSpPr txBox="1">
            <a:spLocks/>
          </p:cNvSpPr>
          <p:nvPr userDrawn="1"/>
        </p:nvSpPr>
        <p:spPr>
          <a:xfrm>
            <a:off x="465138" y="1853742"/>
            <a:ext cx="11456988" cy="181588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400"/>
              </a:lnSpc>
            </a:pPr>
            <a:r>
              <a:rPr lang="en-US" sz="2000" dirty="0">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3294407995"/>
      </p:ext>
    </p:extLst>
  </p:cSld>
  <p:clrMap bg1="lt1" tx1="dk1" bg2="lt2" tx2="dk2" accent1="accent1" accent2="accent2" accent3="accent3" accent4="accent4" accent5="accent5" accent6="accent6" hlink="hlink" folHlink="folHlink"/>
  <p:sldLayoutIdLst>
    <p:sldLayoutId id="2147484609"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 id="2147484660" r:id="rId12"/>
    <p:sldLayoutId id="2147484661" r:id="rId13"/>
    <p:sldLayoutId id="2147484662" r:id="rId14"/>
    <p:sldLayoutId id="2147484663" r:id="rId15"/>
    <p:sldLayoutId id="2147484664" r:id="rId16"/>
    <p:sldLayoutId id="2147484665" r:id="rId17"/>
    <p:sldLayoutId id="2147484666" r:id="rId18"/>
    <p:sldLayoutId id="2147484667" r:id="rId19"/>
    <p:sldLayoutId id="2147484668" r:id="rId20"/>
    <p:sldLayoutId id="2147484669" r:id="rId21"/>
    <p:sldLayoutId id="2147484670" r:id="rId22"/>
    <p:sldLayoutId id="2147484671" r:id="rId23"/>
    <p:sldLayoutId id="2147484672" r:id="rId24"/>
    <p:sldLayoutId id="2147484673" r:id="rId25"/>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700947" y="2900301"/>
            <a:ext cx="6994525" cy="1193925"/>
          </a:xfrm>
          <a:prstGeom prst="rect">
            <a:avLst/>
          </a:prstGeom>
        </p:spPr>
      </p:pic>
    </p:spTree>
    <p:extLst>
      <p:ext uri="{BB962C8B-B14F-4D97-AF65-F5344CB8AC3E}">
        <p14:creationId xmlns:p14="http://schemas.microsoft.com/office/powerpoint/2010/main" val="1210548719"/>
      </p:ext>
    </p:extLst>
  </p:cSld>
  <p:clrMap bg1="dk1" tx1="lt1" bg2="dk2" tx2="lt2" accent1="accent1" accent2="accent2" accent3="accent3" accent4="accent4" accent5="accent5" accent6="accent6" hlink="hlink" folHlink="folHlink"/>
  <p:sldLayoutIdLst>
    <p:sldLayoutId id="2147484614" r:id="rId1"/>
    <p:sldLayoutId id="2147484615" r:id="rId2"/>
    <p:sldLayoutId id="2147484616" r:id="rId3"/>
    <p:sldLayoutId id="2147484617" r:id="rId4"/>
    <p:sldLayoutId id="2147484618" r:id="rId5"/>
    <p:sldLayoutId id="2147484619" r:id="rId6"/>
    <p:sldLayoutId id="2147484620" r:id="rId7"/>
    <p:sldLayoutId id="2147484621" r:id="rId8"/>
    <p:sldLayoutId id="2147484622" r:id="rId9"/>
    <p:sldLayoutId id="2147484623" r:id="rId10"/>
    <p:sldLayoutId id="2147484624" r:id="rId11"/>
    <p:sldLayoutId id="2147484625" r:id="rId12"/>
    <p:sldLayoutId id="2147484626" r:id="rId13"/>
    <p:sldLayoutId id="2147484627" r:id="rId14"/>
    <p:sldLayoutId id="2147484628" r:id="rId15"/>
    <p:sldLayoutId id="2147484629" r:id="rId16"/>
    <p:sldLayoutId id="2147484630" r:id="rId17"/>
    <p:sldLayoutId id="2147484631" r:id="rId18"/>
    <p:sldLayoutId id="2147484632" r:id="rId19"/>
    <p:sldLayoutId id="2147484633" r:id="rId20"/>
    <p:sldLayoutId id="2147484634" r:id="rId21"/>
    <p:sldLayoutId id="2147484635" r:id="rId22"/>
    <p:sldLayoutId id="2147484636" r:id="rId23"/>
    <p:sldLayoutId id="2147484637" r:id="rId24"/>
    <p:sldLayoutId id="2147484638" r:id="rId25"/>
    <p:sldLayoutId id="2147484639" r:id="rId26"/>
    <p:sldLayoutId id="2147484640" r:id="rId27"/>
    <p:sldLayoutId id="2147484641" r:id="rId28"/>
    <p:sldLayoutId id="2147484642" r:id="rId29"/>
    <p:sldLayoutId id="2147484643" r:id="rId30"/>
    <p:sldLayoutId id="2147484644" r:id="rId31"/>
    <p:sldLayoutId id="2147484645" r:id="rId32"/>
    <p:sldLayoutId id="2147484675" r:id="rId33"/>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6D5573-CF18-469A-AC9A-ECA4E899BB79}"/>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E4F6A1-A70C-4995-A218-B655B339CCA3}"/>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192D5B-7246-4B6F-8B9B-5334CD950C48}"/>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6945038E-EFB6-4A00-B9DD-CD350C0E51ED}"/>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r>
              <a:rPr lang="en-US" dirty="0"/>
              <a:t>1 https://www.gartner.com/en/documents/3906929/2019-ceo-survey-the-year-of-challenged-growth</a:t>
            </a:r>
          </a:p>
        </p:txBody>
      </p:sp>
      <p:sp>
        <p:nvSpPr>
          <p:cNvPr id="6" name="Slide Number Placeholder 5">
            <a:extLst>
              <a:ext uri="{FF2B5EF4-FFF2-40B4-BE49-F238E27FC236}">
                <a16:creationId xmlns:a16="http://schemas.microsoft.com/office/drawing/2014/main" id="{AD998D26-327D-473D-92DF-90FDFFAA2F47}"/>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86A4B71F-1E90-49CA-A44C-B683252D884E}" type="slidenum">
              <a:rPr lang="en-US" smtClean="0"/>
              <a:t>‹#›</a:t>
            </a:fld>
            <a:endParaRPr lang="en-US" dirty="0"/>
          </a:p>
        </p:txBody>
      </p:sp>
    </p:spTree>
    <p:extLst>
      <p:ext uri="{BB962C8B-B14F-4D97-AF65-F5344CB8AC3E}">
        <p14:creationId xmlns:p14="http://schemas.microsoft.com/office/powerpoint/2010/main" val="947541236"/>
      </p:ext>
    </p:extLst>
  </p:cSld>
  <p:clrMap bg1="lt1" tx1="dk1" bg2="lt2" tx2="dk2" accent1="accent1" accent2="accent2" accent3="accent3" accent4="accent4" accent5="accent5" accent6="accent6" hlink="hlink" folHlink="folHlink"/>
  <p:sldLayoutIdLst>
    <p:sldLayoutId id="2147484680" r:id="rId1"/>
    <p:sldLayoutId id="2147484681" r:id="rId2"/>
    <p:sldLayoutId id="2147484682" r:id="rId3"/>
    <p:sldLayoutId id="2147484683" r:id="rId4"/>
    <p:sldLayoutId id="2147484684" r:id="rId5"/>
    <p:sldLayoutId id="2147484685" r:id="rId6"/>
    <p:sldLayoutId id="2147484686" r:id="rId7"/>
    <p:sldLayoutId id="2147484687" r:id="rId8"/>
    <p:sldLayoutId id="2147484688" r:id="rId9"/>
    <p:sldLayoutId id="2147484689" r:id="rId10"/>
    <p:sldLayoutId id="2147484690" r:id="rId11"/>
    <p:sldLayoutId id="2147484691" r:id="rId12"/>
    <p:sldLayoutId id="2147484693" r:id="rId13"/>
    <p:sldLayoutId id="2147484694" r:id="rId14"/>
    <p:sldLayoutId id="2147484695" r:id="rId15"/>
    <p:sldLayoutId id="2147484696" r:id="rId16"/>
  </p:sldLayoutIdLst>
  <p:hf sldNum="0" hdr="0" dt="0"/>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ka.ms/adopt/overview" TargetMode="External"/><Relationship Id="rId7" Type="http://schemas.openxmlformats.org/officeDocument/2006/relationships/hyperlink" Target="https://aka.ms/adopt/learn/bizvalue" TargetMode="External"/><Relationship Id="rId2" Type="http://schemas.openxmlformats.org/officeDocument/2006/relationships/notesSlide" Target="../notesSlides/notesSlide1.xml"/><Relationship Id="rId1" Type="http://schemas.openxmlformats.org/officeDocument/2006/relationships/slideLayout" Target="../slideLayouts/slideLayout39.xml"/><Relationship Id="rId6" Type="http://schemas.openxmlformats.org/officeDocument/2006/relationships/hyperlink" Target="http://aka.ms/CAFServices" TargetMode="External"/><Relationship Id="rId5" Type="http://schemas.openxmlformats.org/officeDocument/2006/relationships/hyperlink" Target="https://aka.ms/adopt/partneroffers" TargetMode="External"/><Relationship Id="rId4" Type="http://schemas.openxmlformats.org/officeDocument/2006/relationships/hyperlink" Target="https://aka.ms/adopt/assess" TargetMode="Externa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5.xml"/><Relationship Id="rId1" Type="http://schemas.openxmlformats.org/officeDocument/2006/relationships/tags" Target="../tags/tag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6.xml"/><Relationship Id="rId1" Type="http://schemas.openxmlformats.org/officeDocument/2006/relationships/tags" Target="../tags/tag6.xml"/><Relationship Id="rId5" Type="http://schemas.openxmlformats.org/officeDocument/2006/relationships/image" Target="../media/image56.svg"/><Relationship Id="rId4" Type="http://schemas.openxmlformats.org/officeDocument/2006/relationships/image" Target="../media/image5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6.xml"/><Relationship Id="rId1" Type="http://schemas.openxmlformats.org/officeDocument/2006/relationships/tags" Target="../tags/tag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86.xml"/><Relationship Id="rId1" Type="http://schemas.openxmlformats.org/officeDocument/2006/relationships/tags" Target="../tags/tag8.xml"/><Relationship Id="rId5" Type="http://schemas.openxmlformats.org/officeDocument/2006/relationships/image" Target="../media/image58.svg"/><Relationship Id="rId4" Type="http://schemas.openxmlformats.org/officeDocument/2006/relationships/image" Target="../media/image57.png"/></Relationships>
</file>

<file path=ppt/slides/_rels/slide14.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18" Type="http://schemas.openxmlformats.org/officeDocument/2006/relationships/image" Target="../media/image71.svg"/><Relationship Id="rId3" Type="http://schemas.openxmlformats.org/officeDocument/2006/relationships/notesSlide" Target="../notesSlides/notesSlide14.xml"/><Relationship Id="rId7" Type="http://schemas.openxmlformats.org/officeDocument/2006/relationships/image" Target="../media/image60.svg"/><Relationship Id="rId12" Type="http://schemas.openxmlformats.org/officeDocument/2006/relationships/image" Target="../media/image65.svg"/><Relationship Id="rId17" Type="http://schemas.openxmlformats.org/officeDocument/2006/relationships/image" Target="../media/image70.svg"/><Relationship Id="rId2" Type="http://schemas.openxmlformats.org/officeDocument/2006/relationships/slideLayout" Target="../slideLayouts/slideLayout69.xml"/><Relationship Id="rId16" Type="http://schemas.openxmlformats.org/officeDocument/2006/relationships/image" Target="../media/image69.png"/><Relationship Id="rId1" Type="http://schemas.openxmlformats.org/officeDocument/2006/relationships/tags" Target="../tags/tag9.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svg"/><Relationship Id="rId15" Type="http://schemas.openxmlformats.org/officeDocument/2006/relationships/image" Target="../media/image68.png"/><Relationship Id="rId10" Type="http://schemas.openxmlformats.org/officeDocument/2006/relationships/image" Target="../media/image63.svg"/><Relationship Id="rId4" Type="http://schemas.openxmlformats.org/officeDocument/2006/relationships/image" Target="../media/image57.png"/><Relationship Id="rId9" Type="http://schemas.openxmlformats.org/officeDocument/2006/relationships/image" Target="../media/image62.svg"/><Relationship Id="rId14" Type="http://schemas.openxmlformats.org/officeDocument/2006/relationships/image" Target="../media/image67.sv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9.xml"/><Relationship Id="rId1" Type="http://schemas.openxmlformats.org/officeDocument/2006/relationships/tags" Target="../tags/tag10.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97.xml"/><Relationship Id="rId1" Type="http://schemas.openxmlformats.org/officeDocument/2006/relationships/tags" Target="../tags/tag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18" Type="http://schemas.openxmlformats.org/officeDocument/2006/relationships/hyperlink" Target="https://aka.ms/adopt/partneroffers" TargetMode="External"/><Relationship Id="rId3" Type="http://schemas.openxmlformats.org/officeDocument/2006/relationships/notesSlide" Target="../notesSlides/notesSlide20.xml"/><Relationship Id="rId7" Type="http://schemas.openxmlformats.org/officeDocument/2006/relationships/image" Target="../media/image77.png"/><Relationship Id="rId12" Type="http://schemas.openxmlformats.org/officeDocument/2006/relationships/image" Target="../media/image82.png"/><Relationship Id="rId17" Type="http://schemas.openxmlformats.org/officeDocument/2006/relationships/image" Target="../media/image87.png"/><Relationship Id="rId2" Type="http://schemas.openxmlformats.org/officeDocument/2006/relationships/slideLayout" Target="../slideLayouts/slideLayout37.xml"/><Relationship Id="rId16" Type="http://schemas.openxmlformats.org/officeDocument/2006/relationships/image" Target="../media/image86.png"/><Relationship Id="rId1" Type="http://schemas.openxmlformats.org/officeDocument/2006/relationships/tags" Target="../tags/tag1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88.emf"/><Relationship Id="rId2" Type="http://schemas.openxmlformats.org/officeDocument/2006/relationships/slideLayout" Target="../slideLayouts/slideLayout38.xml"/><Relationship Id="rId1" Type="http://schemas.openxmlformats.org/officeDocument/2006/relationships/tags" Target="../tags/tag13.xml"/><Relationship Id="rId6" Type="http://schemas.openxmlformats.org/officeDocument/2006/relationships/hyperlink" Target="https://aka.ms/adopt/landingzones/enterprise-scale/implementation" TargetMode="External"/><Relationship Id="rId5" Type="http://schemas.openxmlformats.org/officeDocument/2006/relationships/hyperlink" Target="https://aka.ms/adopt/overview" TargetMode="External"/><Relationship Id="rId4" Type="http://schemas.openxmlformats.org/officeDocument/2006/relationships/hyperlink" Target="https://aka.ms/adopt/landingzones"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0.xml"/><Relationship Id="rId1" Type="http://schemas.openxmlformats.org/officeDocument/2006/relationships/tags" Target="../tags/tag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0.xml"/><Relationship Id="rId1" Type="http://schemas.openxmlformats.org/officeDocument/2006/relationships/tags" Target="../tags/tag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svg"/><Relationship Id="rId3" Type="http://schemas.openxmlformats.org/officeDocument/2006/relationships/notesSlide" Target="../notesSlides/notesSlide7.xml"/><Relationship Id="rId7" Type="http://schemas.openxmlformats.org/officeDocument/2006/relationships/image" Target="../media/image48.svg"/><Relationship Id="rId12" Type="http://schemas.openxmlformats.org/officeDocument/2006/relationships/image" Target="../media/image53.png"/><Relationship Id="rId2" Type="http://schemas.openxmlformats.org/officeDocument/2006/relationships/slideLayout" Target="../slideLayouts/slideLayout95.xml"/><Relationship Id="rId1" Type="http://schemas.openxmlformats.org/officeDocument/2006/relationships/tags" Target="../tags/tag3.xml"/><Relationship Id="rId6" Type="http://schemas.openxmlformats.org/officeDocument/2006/relationships/image" Target="../media/image47.png"/><Relationship Id="rId11" Type="http://schemas.openxmlformats.org/officeDocument/2006/relationships/image" Target="../media/image52.svg"/><Relationship Id="rId5" Type="http://schemas.openxmlformats.org/officeDocument/2006/relationships/image" Target="../media/image46.sv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4.xml"/><Relationship Id="rId1"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5" name="Rectangle 20"/>
          <p:cNvSpPr>
            <a:spLocks noChangeArrowheads="1"/>
          </p:cNvSpPr>
          <p:nvPr/>
        </p:nvSpPr>
        <p:spPr bwMode="white">
          <a:xfrm>
            <a:off x="-229853" y="2604100"/>
            <a:ext cx="3270863" cy="378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9391" tIns="54696" rIns="109391" bIns="54696" anchor="ctr">
            <a:spAutoFit/>
          </a:bodyPr>
          <a:lstStyle/>
          <a:p>
            <a:pPr marL="487182" indent="-487182" algn="r" defTabSz="1318722" eaLnBrk="0" hangingPunct="0">
              <a:lnSpc>
                <a:spcPct val="90000"/>
              </a:lnSpc>
              <a:spcBef>
                <a:spcPct val="30000"/>
              </a:spcBef>
              <a:buClr>
                <a:srgbClr val="FFFF99"/>
              </a:buClr>
              <a:buSzPct val="75000"/>
            </a:pPr>
            <a:r>
              <a:rPr lang="en-US" sz="1900" dirty="0">
                <a:solidFill>
                  <a:srgbClr val="FFFFFF"/>
                </a:solidFill>
              </a:rPr>
              <a:t>Usage guide:</a:t>
            </a:r>
          </a:p>
        </p:txBody>
      </p:sp>
      <p:sp>
        <p:nvSpPr>
          <p:cNvPr id="17418" name="Rectangle 19"/>
          <p:cNvSpPr>
            <a:spLocks noChangeArrowheads="1"/>
          </p:cNvSpPr>
          <p:nvPr/>
        </p:nvSpPr>
        <p:spPr bwMode="white">
          <a:xfrm>
            <a:off x="-229853" y="1283609"/>
            <a:ext cx="3270863" cy="378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9391" tIns="54696" rIns="109391" bIns="54696" anchor="ctr">
            <a:spAutoFit/>
          </a:bodyPr>
          <a:lstStyle/>
          <a:p>
            <a:pPr marL="487182" indent="-487182" algn="r" defTabSz="1318722" eaLnBrk="0" hangingPunct="0">
              <a:lnSpc>
                <a:spcPct val="90000"/>
              </a:lnSpc>
              <a:spcBef>
                <a:spcPct val="30000"/>
              </a:spcBef>
              <a:buClr>
                <a:srgbClr val="FFFF99"/>
              </a:buClr>
              <a:buSzPct val="75000"/>
            </a:pPr>
            <a:r>
              <a:rPr lang="en-US" sz="1900" dirty="0">
                <a:solidFill>
                  <a:srgbClr val="FFFFFF"/>
                </a:solidFill>
              </a:rPr>
              <a:t>Speaker:</a:t>
            </a:r>
          </a:p>
        </p:txBody>
      </p:sp>
      <p:sp>
        <p:nvSpPr>
          <p:cNvPr id="17420" name="Rectangle 19"/>
          <p:cNvSpPr>
            <a:spLocks noChangeArrowheads="1"/>
          </p:cNvSpPr>
          <p:nvPr/>
        </p:nvSpPr>
        <p:spPr bwMode="white">
          <a:xfrm>
            <a:off x="-242549" y="1712106"/>
            <a:ext cx="3272448" cy="378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9391" tIns="54696" rIns="109391" bIns="54696" anchor="ctr">
            <a:spAutoFit/>
          </a:bodyPr>
          <a:lstStyle/>
          <a:p>
            <a:pPr marL="487182" indent="-487182" algn="r" defTabSz="1318722" eaLnBrk="0" hangingPunct="0">
              <a:lnSpc>
                <a:spcPct val="90000"/>
              </a:lnSpc>
              <a:spcBef>
                <a:spcPct val="30000"/>
              </a:spcBef>
              <a:buClr>
                <a:srgbClr val="FFFF99"/>
              </a:buClr>
              <a:buSzPct val="75000"/>
            </a:pPr>
            <a:r>
              <a:rPr lang="en-US" sz="1900" dirty="0">
                <a:solidFill>
                  <a:srgbClr val="FFFFFF"/>
                </a:solidFill>
              </a:rPr>
              <a:t>Primary Audience:</a:t>
            </a:r>
          </a:p>
        </p:txBody>
      </p:sp>
      <p:sp>
        <p:nvSpPr>
          <p:cNvPr id="23" name="Rectangle 19">
            <a:extLst>
              <a:ext uri="{FF2B5EF4-FFF2-40B4-BE49-F238E27FC236}">
                <a16:creationId xmlns:a16="http://schemas.microsoft.com/office/drawing/2014/main" id="{3B2177F6-AACC-4D4B-A3D5-5C71533A6CF3}"/>
              </a:ext>
            </a:extLst>
          </p:cNvPr>
          <p:cNvSpPr>
            <a:spLocks noChangeArrowheads="1"/>
          </p:cNvSpPr>
          <p:nvPr/>
        </p:nvSpPr>
        <p:spPr bwMode="white">
          <a:xfrm>
            <a:off x="-235920" y="2169296"/>
            <a:ext cx="3272448" cy="378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9391" tIns="54696" rIns="109391" bIns="54696" anchor="ctr">
            <a:spAutoFit/>
          </a:bodyPr>
          <a:lstStyle/>
          <a:p>
            <a:pPr marL="487182" indent="-487182" algn="r" defTabSz="1318722" eaLnBrk="0" hangingPunct="0">
              <a:lnSpc>
                <a:spcPct val="90000"/>
              </a:lnSpc>
              <a:spcBef>
                <a:spcPct val="30000"/>
              </a:spcBef>
              <a:buClr>
                <a:srgbClr val="FFFF99"/>
              </a:buClr>
              <a:buSzPct val="75000"/>
            </a:pPr>
            <a:r>
              <a:rPr lang="en-US" sz="1900" dirty="0">
                <a:solidFill>
                  <a:srgbClr val="FFFFFF"/>
                </a:solidFill>
              </a:rPr>
              <a:t>Impacted Audience:</a:t>
            </a:r>
          </a:p>
        </p:txBody>
      </p:sp>
      <p:sp>
        <p:nvSpPr>
          <p:cNvPr id="25" name="Rectangle 2">
            <a:extLst>
              <a:ext uri="{FF2B5EF4-FFF2-40B4-BE49-F238E27FC236}">
                <a16:creationId xmlns:a16="http://schemas.microsoft.com/office/drawing/2014/main" id="{3EAF620F-BD52-D345-B909-C7533F911C21}"/>
              </a:ext>
            </a:extLst>
          </p:cNvPr>
          <p:cNvSpPr>
            <a:spLocks noChangeArrowheads="1"/>
          </p:cNvSpPr>
          <p:nvPr/>
        </p:nvSpPr>
        <p:spPr bwMode="white">
          <a:xfrm>
            <a:off x="281170" y="1211945"/>
            <a:ext cx="2740797" cy="5560943"/>
          </a:xfrm>
          <a:prstGeom prst="rect">
            <a:avLst/>
          </a:prstGeom>
          <a:solidFill>
            <a:srgbClr val="0078D4"/>
          </a:solidFill>
          <a:ln>
            <a:noFill/>
          </a:ln>
          <a:extLs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lIns="131907" tIns="65944" rIns="131907" bIns="65944" anchor="ctr"/>
          <a:lstStyle/>
          <a:p>
            <a:pPr algn="ctr" defTabSz="1318722"/>
            <a:endParaRPr lang="en-US" sz="3398" dirty="0">
              <a:solidFill>
                <a:srgbClr val="FFFFFF"/>
              </a:solidFill>
            </a:endParaRPr>
          </a:p>
        </p:txBody>
      </p:sp>
      <p:sp>
        <p:nvSpPr>
          <p:cNvPr id="26" name="Line 3">
            <a:extLst>
              <a:ext uri="{FF2B5EF4-FFF2-40B4-BE49-F238E27FC236}">
                <a16:creationId xmlns:a16="http://schemas.microsoft.com/office/drawing/2014/main" id="{C377D716-FED0-3446-BE71-C4D0CE1B05E7}"/>
              </a:ext>
            </a:extLst>
          </p:cNvPr>
          <p:cNvSpPr>
            <a:spLocks noChangeShapeType="1"/>
          </p:cNvSpPr>
          <p:nvPr/>
        </p:nvSpPr>
        <p:spPr bwMode="white">
          <a:xfrm>
            <a:off x="503317" y="2978713"/>
            <a:ext cx="11429838" cy="0"/>
          </a:xfrm>
          <a:prstGeom prst="line">
            <a:avLst/>
          </a:prstGeom>
          <a:noFill/>
          <a:ln w="12700">
            <a:solidFill>
              <a:srgbClr val="00BCF2"/>
            </a:solidFill>
            <a:round/>
            <a:headEnd type="none" w="sm" len="sm"/>
            <a:tailEnd type="none" w="sm" len="sm"/>
          </a:ln>
        </p:spPr>
        <p:txBody>
          <a:bodyPr lIns="131909" tIns="65944" rIns="131909" bIns="65944"/>
          <a:lstStyle/>
          <a:p>
            <a:pPr defTabSz="1318884">
              <a:defRPr/>
            </a:pPr>
            <a:endParaRPr lang="en-US" sz="1498" dirty="0">
              <a:solidFill>
                <a:srgbClr val="FFFFFF"/>
              </a:solidFill>
              <a:effectLst>
                <a:outerShdw blurRad="38100" dist="38100" dir="2700000" algn="tl">
                  <a:srgbClr val="000000">
                    <a:alpha val="43137"/>
                  </a:srgbClr>
                </a:outerShdw>
              </a:effectLst>
              <a:cs typeface="Adobe Arabic" panose="02040503050201020203" pitchFamily="18" charset="-78"/>
            </a:endParaRPr>
          </a:p>
        </p:txBody>
      </p:sp>
      <p:sp>
        <p:nvSpPr>
          <p:cNvPr id="27" name="Line 9">
            <a:extLst>
              <a:ext uri="{FF2B5EF4-FFF2-40B4-BE49-F238E27FC236}">
                <a16:creationId xmlns:a16="http://schemas.microsoft.com/office/drawing/2014/main" id="{712BD4CA-3498-AE43-942C-C461E5C2FCF7}"/>
              </a:ext>
            </a:extLst>
          </p:cNvPr>
          <p:cNvSpPr>
            <a:spLocks noChangeShapeType="1"/>
          </p:cNvSpPr>
          <p:nvPr/>
        </p:nvSpPr>
        <p:spPr bwMode="white">
          <a:xfrm>
            <a:off x="5886549" y="700923"/>
            <a:ext cx="0" cy="5830738"/>
          </a:xfrm>
          <a:prstGeom prst="line">
            <a:avLst/>
          </a:prstGeom>
          <a:noFill/>
          <a:ln w="9525">
            <a:noFill/>
            <a:round/>
            <a:headEnd type="none" w="sm" len="sm"/>
            <a:tailEnd type="none" w="sm" len="sm"/>
          </a:ln>
        </p:spPr>
        <p:txBody>
          <a:bodyPr lIns="132827" tIns="66405" rIns="132827" bIns="66405" anchor="ctr">
            <a:spAutoFit/>
          </a:bodyPr>
          <a:lstStyle/>
          <a:p>
            <a:pPr defTabSz="1318884">
              <a:defRPr/>
            </a:pPr>
            <a:endParaRPr lang="en-US" sz="1700" dirty="0">
              <a:solidFill>
                <a:srgbClr val="FFFFFF"/>
              </a:solidFill>
              <a:effectLst>
                <a:outerShdw blurRad="38100" dist="38100" dir="2700000" algn="tl">
                  <a:srgbClr val="000000">
                    <a:alpha val="43137"/>
                  </a:srgbClr>
                </a:outerShdw>
              </a:effectLst>
              <a:cs typeface="Adobe Arabic" panose="02040503050201020203" pitchFamily="18" charset="-78"/>
            </a:endParaRPr>
          </a:p>
        </p:txBody>
      </p:sp>
      <p:sp>
        <p:nvSpPr>
          <p:cNvPr id="28" name="Rectangle 13">
            <a:extLst>
              <a:ext uri="{FF2B5EF4-FFF2-40B4-BE49-F238E27FC236}">
                <a16:creationId xmlns:a16="http://schemas.microsoft.com/office/drawing/2014/main" id="{93CCD2BE-8502-0B4B-94CD-2426981D900C}"/>
              </a:ext>
            </a:extLst>
          </p:cNvPr>
          <p:cNvSpPr>
            <a:spLocks noChangeArrowheads="1"/>
          </p:cNvSpPr>
          <p:nvPr/>
        </p:nvSpPr>
        <p:spPr bwMode="white">
          <a:xfrm>
            <a:off x="3125553" y="3081190"/>
            <a:ext cx="8769166" cy="8563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09391" tIns="54696" rIns="109391" bIns="54696" anchor="ctr">
            <a:spAutoFit/>
          </a:bodyPr>
          <a:lstStyle/>
          <a:p>
            <a:pPr defTabSz="1318722" eaLnBrk="0" hangingPunct="0">
              <a:lnSpc>
                <a:spcPct val="90000"/>
              </a:lnSpc>
              <a:spcBef>
                <a:spcPct val="30000"/>
              </a:spcBef>
              <a:buClr>
                <a:srgbClr val="FFFF99"/>
              </a:buClr>
              <a:buSzPct val="75000"/>
            </a:pPr>
            <a:r>
              <a:rPr lang="en-US" altLang="ja-JP" sz="1785" dirty="0">
                <a:solidFill>
                  <a:srgbClr val="FFFFFF"/>
                </a:solidFill>
                <a:latin typeface="Segoe"/>
              </a:rPr>
              <a:t>This presentation is designed to provide an overview of </a:t>
            </a:r>
            <a:r>
              <a:rPr lang="en-US" altLang="ja-JP" dirty="0">
                <a:solidFill>
                  <a:srgbClr val="FFFFFF"/>
                </a:solidFill>
                <a:latin typeface="Calibri" panose="020F0502020204030204" pitchFamily="34" charset="0"/>
                <a:cs typeface="Times New Roman" panose="02020603050405020304" pitchFamily="18" charset="0"/>
              </a:rPr>
              <a:t>how to u</a:t>
            </a:r>
            <a:r>
              <a:rPr lang="en-US" sz="1800" dirty="0">
                <a:latin typeface="Calibri" panose="020F0502020204030204" pitchFamily="34" charset="0"/>
                <a:ea typeface="Calibri" panose="020F0502020204030204" pitchFamily="34" charset="0"/>
                <a:cs typeface="Times New Roman" panose="02020603050405020304" pitchFamily="18" charset="0"/>
              </a:rPr>
              <a:t>nlock cloud adoption with Azure landing zones</a:t>
            </a:r>
            <a:r>
              <a:rPr lang="en-US" altLang="ja-JP" sz="1785" dirty="0">
                <a:solidFill>
                  <a:srgbClr val="FFFFFF"/>
                </a:solidFill>
                <a:latin typeface="Segoe"/>
              </a:rPr>
              <a:t> the Cloud Adoption Framework for Azure. Please tailor to fit your customers' needs.</a:t>
            </a:r>
          </a:p>
        </p:txBody>
      </p:sp>
      <p:sp>
        <p:nvSpPr>
          <p:cNvPr id="30" name="Rectangle 20">
            <a:extLst>
              <a:ext uri="{FF2B5EF4-FFF2-40B4-BE49-F238E27FC236}">
                <a16:creationId xmlns:a16="http://schemas.microsoft.com/office/drawing/2014/main" id="{329DFB81-84D4-204E-8FBE-1B2875407852}"/>
              </a:ext>
            </a:extLst>
          </p:cNvPr>
          <p:cNvSpPr>
            <a:spLocks noChangeArrowheads="1"/>
          </p:cNvSpPr>
          <p:nvPr/>
        </p:nvSpPr>
        <p:spPr bwMode="white">
          <a:xfrm>
            <a:off x="-267148" y="3022656"/>
            <a:ext cx="3270863" cy="378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9391" tIns="54696" rIns="109391" bIns="54696" anchor="ctr">
            <a:spAutoFit/>
          </a:bodyPr>
          <a:lstStyle/>
          <a:p>
            <a:pPr marL="487182" indent="-487182" algn="r" defTabSz="1318722" eaLnBrk="0" hangingPunct="0">
              <a:lnSpc>
                <a:spcPct val="90000"/>
              </a:lnSpc>
              <a:spcBef>
                <a:spcPct val="30000"/>
              </a:spcBef>
              <a:buClr>
                <a:srgbClr val="FFFF99"/>
              </a:buClr>
              <a:buSzPct val="75000"/>
            </a:pPr>
            <a:r>
              <a:rPr lang="en-US" sz="1900" b="1" dirty="0">
                <a:solidFill>
                  <a:srgbClr val="FFFFFF"/>
                </a:solidFill>
                <a:latin typeface="Segoe Semibold" panose="020B0502040504020203" pitchFamily="34" charset="0"/>
              </a:rPr>
              <a:t>Usage guide:</a:t>
            </a:r>
          </a:p>
        </p:txBody>
      </p:sp>
      <p:sp>
        <p:nvSpPr>
          <p:cNvPr id="31" name="Rectangle 11">
            <a:extLst>
              <a:ext uri="{FF2B5EF4-FFF2-40B4-BE49-F238E27FC236}">
                <a16:creationId xmlns:a16="http://schemas.microsoft.com/office/drawing/2014/main" id="{BB7A5E42-4B5B-324C-AE3B-1DC662489C81}"/>
              </a:ext>
            </a:extLst>
          </p:cNvPr>
          <p:cNvSpPr>
            <a:spLocks noChangeArrowheads="1"/>
          </p:cNvSpPr>
          <p:nvPr/>
        </p:nvSpPr>
        <p:spPr bwMode="white">
          <a:xfrm>
            <a:off x="3042091" y="1266651"/>
            <a:ext cx="8401722" cy="3985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9391" tIns="54696" rIns="109391" bIns="54696" anchor="ctr">
            <a:spAutoFit/>
          </a:bodyPr>
          <a:lstStyle/>
          <a:p>
            <a:pPr defTabSz="929930" eaLnBrk="0" hangingPunct="0">
              <a:lnSpc>
                <a:spcPct val="90000"/>
              </a:lnSpc>
              <a:spcBef>
                <a:spcPct val="30000"/>
              </a:spcBef>
              <a:buClr>
                <a:srgbClr val="FFFF99"/>
              </a:buClr>
              <a:buSzPct val="75000"/>
            </a:pPr>
            <a:r>
              <a:rPr lang="en-US" sz="2040" dirty="0">
                <a:solidFill>
                  <a:srgbClr val="FFFFFF"/>
                </a:solidFill>
                <a:latin typeface="Segoe" panose="020B0502040504020203" pitchFamily="34" charset="0"/>
                <a:cs typeface="Segoe UI" charset="0"/>
              </a:rPr>
              <a:t>CSA, Specialist, ATS, AE</a:t>
            </a:r>
          </a:p>
        </p:txBody>
      </p:sp>
      <p:sp>
        <p:nvSpPr>
          <p:cNvPr id="32" name="Rectangle 19">
            <a:extLst>
              <a:ext uri="{FF2B5EF4-FFF2-40B4-BE49-F238E27FC236}">
                <a16:creationId xmlns:a16="http://schemas.microsoft.com/office/drawing/2014/main" id="{970DE7D2-EA5F-7A4B-8FBA-67DEB465FB68}"/>
              </a:ext>
            </a:extLst>
          </p:cNvPr>
          <p:cNvSpPr>
            <a:spLocks noChangeArrowheads="1"/>
          </p:cNvSpPr>
          <p:nvPr/>
        </p:nvSpPr>
        <p:spPr bwMode="white">
          <a:xfrm>
            <a:off x="-229853" y="1283609"/>
            <a:ext cx="3270863" cy="378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9391" tIns="54696" rIns="109391" bIns="54696" anchor="ctr">
            <a:spAutoFit/>
          </a:bodyPr>
          <a:lstStyle/>
          <a:p>
            <a:pPr marL="487182" indent="-487182" algn="r" defTabSz="1318722" eaLnBrk="0" hangingPunct="0">
              <a:lnSpc>
                <a:spcPct val="90000"/>
              </a:lnSpc>
              <a:spcBef>
                <a:spcPct val="30000"/>
              </a:spcBef>
              <a:buClr>
                <a:srgbClr val="FFFF99"/>
              </a:buClr>
              <a:buSzPct val="75000"/>
            </a:pPr>
            <a:r>
              <a:rPr lang="en-US" sz="1900" b="1" dirty="0">
                <a:solidFill>
                  <a:srgbClr val="FFFFFF"/>
                </a:solidFill>
                <a:latin typeface="Segoe Semibold" panose="020B0502040504020203" pitchFamily="34" charset="0"/>
              </a:rPr>
              <a:t>Speaker:</a:t>
            </a:r>
          </a:p>
        </p:txBody>
      </p:sp>
      <p:sp>
        <p:nvSpPr>
          <p:cNvPr id="33" name="Rectangle 11">
            <a:extLst>
              <a:ext uri="{FF2B5EF4-FFF2-40B4-BE49-F238E27FC236}">
                <a16:creationId xmlns:a16="http://schemas.microsoft.com/office/drawing/2014/main" id="{FF7F9304-89C7-BC4A-A935-FCB025320EE6}"/>
              </a:ext>
            </a:extLst>
          </p:cNvPr>
          <p:cNvSpPr>
            <a:spLocks noChangeArrowheads="1"/>
          </p:cNvSpPr>
          <p:nvPr/>
        </p:nvSpPr>
        <p:spPr bwMode="white">
          <a:xfrm>
            <a:off x="3115601" y="1705839"/>
            <a:ext cx="8401722" cy="3929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9391" tIns="54696" rIns="109391" bIns="54696" anchor="ctr">
            <a:spAutoFit/>
          </a:bodyPr>
          <a:lstStyle/>
          <a:p>
            <a:pPr defTabSz="929930" eaLnBrk="0" hangingPunct="0">
              <a:lnSpc>
                <a:spcPct val="90000"/>
              </a:lnSpc>
              <a:spcBef>
                <a:spcPct val="30000"/>
              </a:spcBef>
              <a:buClr>
                <a:srgbClr val="FFFF99"/>
              </a:buClr>
              <a:buSzPct val="75000"/>
            </a:pPr>
            <a:r>
              <a:rPr lang="en-US" sz="2000" dirty="0">
                <a:solidFill>
                  <a:srgbClr val="FFFFFF"/>
                </a:solidFill>
                <a:latin typeface="Segoe" panose="020B0502040504020203" pitchFamily="34" charset="0"/>
                <a:cs typeface="Segoe UI" charset="0"/>
              </a:rPr>
              <a:t>ITDM, BDM, Cloud Architect</a:t>
            </a:r>
          </a:p>
        </p:txBody>
      </p:sp>
      <p:sp>
        <p:nvSpPr>
          <p:cNvPr id="34" name="Rectangle 19">
            <a:extLst>
              <a:ext uri="{FF2B5EF4-FFF2-40B4-BE49-F238E27FC236}">
                <a16:creationId xmlns:a16="http://schemas.microsoft.com/office/drawing/2014/main" id="{5EFC3258-388A-564A-9623-10422393D195}"/>
              </a:ext>
            </a:extLst>
          </p:cNvPr>
          <p:cNvSpPr>
            <a:spLocks noChangeArrowheads="1"/>
          </p:cNvSpPr>
          <p:nvPr/>
        </p:nvSpPr>
        <p:spPr bwMode="white">
          <a:xfrm>
            <a:off x="-242549" y="1712106"/>
            <a:ext cx="3272448" cy="378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9391" tIns="54696" rIns="109391" bIns="54696" anchor="ctr">
            <a:spAutoFit/>
          </a:bodyPr>
          <a:lstStyle/>
          <a:p>
            <a:pPr marL="487182" indent="-487182" algn="r" defTabSz="1318722" eaLnBrk="0" hangingPunct="0">
              <a:lnSpc>
                <a:spcPct val="90000"/>
              </a:lnSpc>
              <a:spcBef>
                <a:spcPct val="30000"/>
              </a:spcBef>
              <a:buClr>
                <a:srgbClr val="FFFF99"/>
              </a:buClr>
              <a:buSzPct val="75000"/>
            </a:pPr>
            <a:r>
              <a:rPr lang="en-US" sz="1900" b="1" dirty="0">
                <a:solidFill>
                  <a:srgbClr val="FFFFFF"/>
                </a:solidFill>
                <a:latin typeface="Segoe Semibold" panose="020B0502040504020203" pitchFamily="34" charset="0"/>
              </a:rPr>
              <a:t>Audience:</a:t>
            </a:r>
          </a:p>
        </p:txBody>
      </p:sp>
      <p:sp>
        <p:nvSpPr>
          <p:cNvPr id="35" name="Line 25">
            <a:extLst>
              <a:ext uri="{FF2B5EF4-FFF2-40B4-BE49-F238E27FC236}">
                <a16:creationId xmlns:a16="http://schemas.microsoft.com/office/drawing/2014/main" id="{88595654-27C4-4842-B26B-C88914DC02B4}"/>
              </a:ext>
            </a:extLst>
          </p:cNvPr>
          <p:cNvSpPr>
            <a:spLocks noChangeShapeType="1"/>
          </p:cNvSpPr>
          <p:nvPr/>
        </p:nvSpPr>
        <p:spPr bwMode="white">
          <a:xfrm>
            <a:off x="503318" y="4019381"/>
            <a:ext cx="11429838" cy="0"/>
          </a:xfrm>
          <a:prstGeom prst="line">
            <a:avLst/>
          </a:prstGeom>
          <a:noFill/>
          <a:ln w="12700">
            <a:solidFill>
              <a:srgbClr val="00BCF2"/>
            </a:solidFill>
            <a:round/>
            <a:headEnd type="none" w="sm" len="sm"/>
            <a:tailEnd type="none" w="sm" len="sm"/>
          </a:ln>
        </p:spPr>
        <p:txBody>
          <a:bodyPr lIns="131909" tIns="65944" rIns="131909" bIns="65944"/>
          <a:lstStyle/>
          <a:p>
            <a:pPr defTabSz="1318884">
              <a:defRPr/>
            </a:pPr>
            <a:endParaRPr lang="en-US" sz="1498" dirty="0">
              <a:solidFill>
                <a:srgbClr val="FFFFFF"/>
              </a:solidFill>
              <a:effectLst>
                <a:outerShdw blurRad="38100" dist="38100" dir="2700000" algn="tl">
                  <a:srgbClr val="000000">
                    <a:alpha val="43137"/>
                  </a:srgbClr>
                </a:outerShdw>
              </a:effectLst>
              <a:cs typeface="Adobe Arabic" panose="02040503050201020203" pitchFamily="18" charset="-78"/>
            </a:endParaRPr>
          </a:p>
        </p:txBody>
      </p:sp>
      <p:sp>
        <p:nvSpPr>
          <p:cNvPr id="36" name="Rectangle 27">
            <a:extLst>
              <a:ext uri="{FF2B5EF4-FFF2-40B4-BE49-F238E27FC236}">
                <a16:creationId xmlns:a16="http://schemas.microsoft.com/office/drawing/2014/main" id="{6CF89F20-63A4-2942-A141-8941CC0C11DC}"/>
              </a:ext>
            </a:extLst>
          </p:cNvPr>
          <p:cNvSpPr>
            <a:spLocks noChangeArrowheads="1"/>
          </p:cNvSpPr>
          <p:nvPr/>
        </p:nvSpPr>
        <p:spPr bwMode="white">
          <a:xfrm>
            <a:off x="299422" y="4149902"/>
            <a:ext cx="2704294" cy="647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9391" tIns="54696" rIns="109391" bIns="54696" anchor="ctr">
            <a:spAutoFit/>
          </a:bodyPr>
          <a:lstStyle/>
          <a:p>
            <a:pPr marL="487182" indent="-487182" algn="r" defTabSz="1318722" eaLnBrk="0" hangingPunct="0">
              <a:lnSpc>
                <a:spcPct val="90000"/>
              </a:lnSpc>
              <a:spcBef>
                <a:spcPct val="30000"/>
              </a:spcBef>
              <a:buClr>
                <a:srgbClr val="FFFF99"/>
              </a:buClr>
              <a:buSzPct val="75000"/>
            </a:pPr>
            <a:r>
              <a:rPr lang="en-US" sz="1900" b="1" dirty="0">
                <a:solidFill>
                  <a:srgbClr val="FFFFFF"/>
                </a:solidFill>
                <a:latin typeface="Segoe Semibold" panose="020B0502040504020203" pitchFamily="34" charset="0"/>
              </a:rPr>
              <a:t>Additional supporting materials:</a:t>
            </a:r>
          </a:p>
        </p:txBody>
      </p:sp>
      <p:sp>
        <p:nvSpPr>
          <p:cNvPr id="38" name="Line 3">
            <a:extLst>
              <a:ext uri="{FF2B5EF4-FFF2-40B4-BE49-F238E27FC236}">
                <a16:creationId xmlns:a16="http://schemas.microsoft.com/office/drawing/2014/main" id="{386D2672-32D5-9443-B447-0DBBF617D066}"/>
              </a:ext>
            </a:extLst>
          </p:cNvPr>
          <p:cNvSpPr>
            <a:spLocks noChangeShapeType="1"/>
          </p:cNvSpPr>
          <p:nvPr/>
        </p:nvSpPr>
        <p:spPr bwMode="white">
          <a:xfrm>
            <a:off x="448300" y="1667420"/>
            <a:ext cx="11429838" cy="0"/>
          </a:xfrm>
          <a:prstGeom prst="line">
            <a:avLst/>
          </a:prstGeom>
          <a:noFill/>
          <a:ln w="12700">
            <a:solidFill>
              <a:srgbClr val="00BCF2"/>
            </a:solidFill>
            <a:round/>
            <a:headEnd type="none" w="sm" len="sm"/>
            <a:tailEnd type="none" w="sm" len="sm"/>
          </a:ln>
        </p:spPr>
        <p:txBody>
          <a:bodyPr lIns="131909" tIns="65944" rIns="131909" bIns="65944"/>
          <a:lstStyle/>
          <a:p>
            <a:pPr defTabSz="1318884">
              <a:defRPr/>
            </a:pPr>
            <a:endParaRPr lang="en-US" sz="1498" dirty="0">
              <a:solidFill>
                <a:srgbClr val="FFFFFF"/>
              </a:solidFill>
              <a:effectLst>
                <a:outerShdw blurRad="38100" dist="38100" dir="2700000" algn="tl">
                  <a:srgbClr val="000000">
                    <a:alpha val="43137"/>
                  </a:srgbClr>
                </a:outerShdw>
              </a:effectLst>
              <a:cs typeface="Adobe Arabic" panose="02040503050201020203" pitchFamily="18" charset="-78"/>
            </a:endParaRPr>
          </a:p>
        </p:txBody>
      </p:sp>
      <p:sp>
        <p:nvSpPr>
          <p:cNvPr id="43" name="Rectangle 13">
            <a:extLst>
              <a:ext uri="{FF2B5EF4-FFF2-40B4-BE49-F238E27FC236}">
                <a16:creationId xmlns:a16="http://schemas.microsoft.com/office/drawing/2014/main" id="{D49BFF2B-4221-044A-99CC-967190037C43}"/>
              </a:ext>
            </a:extLst>
          </p:cNvPr>
          <p:cNvSpPr>
            <a:spLocks noChangeArrowheads="1"/>
          </p:cNvSpPr>
          <p:nvPr/>
        </p:nvSpPr>
        <p:spPr bwMode="white">
          <a:xfrm>
            <a:off x="191210" y="185927"/>
            <a:ext cx="2710487" cy="3647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09391" tIns="54696" rIns="109391" bIns="54696" anchor="ctr">
            <a:spAutoFit/>
          </a:bodyPr>
          <a:lstStyle/>
          <a:p>
            <a:pPr defTabSz="1318722" eaLnBrk="0" hangingPunct="0">
              <a:lnSpc>
                <a:spcPct val="90000"/>
              </a:lnSpc>
              <a:spcBef>
                <a:spcPct val="30000"/>
              </a:spcBef>
              <a:buClr>
                <a:srgbClr val="FFFF99"/>
              </a:buClr>
              <a:buSzPct val="75000"/>
            </a:pPr>
            <a:r>
              <a:rPr lang="en-US" altLang="ja-JP" dirty="0">
                <a:solidFill>
                  <a:srgbClr val="FFFFFF"/>
                </a:solidFill>
                <a:latin typeface="Segoe" panose="020B0502040504020203" pitchFamily="34" charset="0"/>
              </a:rPr>
              <a:t>DO NOT SHOW</a:t>
            </a:r>
            <a:endParaRPr lang="en-US" altLang="ja-JP" dirty="0">
              <a:solidFill>
                <a:srgbClr val="FFFFFF"/>
              </a:solidFill>
              <a:latin typeface="Segoe" panose="020B0502040504020203" pitchFamily="34" charset="0"/>
              <a:ea typeface="MS PGothic" charset="0"/>
            </a:endParaRPr>
          </a:p>
        </p:txBody>
      </p:sp>
      <p:sp>
        <p:nvSpPr>
          <p:cNvPr id="44" name="Rectangle 13">
            <a:extLst>
              <a:ext uri="{FF2B5EF4-FFF2-40B4-BE49-F238E27FC236}">
                <a16:creationId xmlns:a16="http://schemas.microsoft.com/office/drawing/2014/main" id="{354644A4-B0FE-C840-A705-276A9149D756}"/>
              </a:ext>
            </a:extLst>
          </p:cNvPr>
          <p:cNvSpPr>
            <a:spLocks noChangeArrowheads="1"/>
          </p:cNvSpPr>
          <p:nvPr/>
        </p:nvSpPr>
        <p:spPr bwMode="white">
          <a:xfrm>
            <a:off x="191208" y="369947"/>
            <a:ext cx="12244384" cy="8860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09391" tIns="54696" rIns="109391" bIns="54696" anchor="ctr">
            <a:spAutoFit/>
          </a:bodyPr>
          <a:lstStyle/>
          <a:p>
            <a:pPr defTabSz="1318722" eaLnBrk="0" hangingPunct="0">
              <a:lnSpc>
                <a:spcPct val="90000"/>
              </a:lnSpc>
              <a:spcBef>
                <a:spcPct val="30000"/>
              </a:spcBef>
              <a:buClr>
                <a:srgbClr val="FFFF99"/>
              </a:buClr>
              <a:buSzPct val="75000"/>
            </a:pPr>
            <a:r>
              <a:rPr lang="en-US" altLang="ja-JP" sz="2652" b="1" dirty="0">
                <a:solidFill>
                  <a:srgbClr val="FFFFFF"/>
                </a:solidFill>
                <a:latin typeface="+mj-lt"/>
              </a:rPr>
              <a:t>Microsoft Cloud Adoption Framework for Azure – </a:t>
            </a:r>
            <a:r>
              <a:rPr lang="en-US" sz="2800" dirty="0">
                <a:latin typeface="+mj-lt"/>
                <a:ea typeface="Calibri" panose="020F0502020204030204" pitchFamily="34" charset="0"/>
                <a:cs typeface="Times New Roman" panose="02020603050405020304" pitchFamily="18" charset="0"/>
              </a:rPr>
              <a:t>Unlock cloud adoption with Azure landing zones</a:t>
            </a:r>
          </a:p>
        </p:txBody>
      </p:sp>
      <p:sp>
        <p:nvSpPr>
          <p:cNvPr id="45" name="TextBox 44">
            <a:extLst>
              <a:ext uri="{FF2B5EF4-FFF2-40B4-BE49-F238E27FC236}">
                <a16:creationId xmlns:a16="http://schemas.microsoft.com/office/drawing/2014/main" id="{92EED7D3-46F1-4672-B2B6-DC0D164499A1}"/>
              </a:ext>
            </a:extLst>
          </p:cNvPr>
          <p:cNvSpPr txBox="1"/>
          <p:nvPr/>
        </p:nvSpPr>
        <p:spPr>
          <a:xfrm>
            <a:off x="3216543" y="4149902"/>
            <a:ext cx="8769166" cy="2111133"/>
          </a:xfrm>
          <a:prstGeom prst="rect">
            <a:avLst/>
          </a:prstGeom>
          <a:noFill/>
        </p:spPr>
        <p:txBody>
          <a:bodyPr wrap="square">
            <a:spAutoFit/>
          </a:bodyPr>
          <a:lstStyle/>
          <a:p>
            <a:pPr>
              <a:defRPr/>
            </a:pPr>
            <a:r>
              <a:rPr lang="en-US" sz="1836" b="1" dirty="0">
                <a:gradFill>
                  <a:gsLst>
                    <a:gs pos="2917">
                      <a:schemeClr val="tx1"/>
                    </a:gs>
                    <a:gs pos="30000">
                      <a:schemeClr val="tx1"/>
                    </a:gs>
                  </a:gsLst>
                  <a:lin ang="5400000" scaled="0"/>
                </a:gradFill>
              </a:rPr>
              <a:t>Documentation </a:t>
            </a:r>
            <a:r>
              <a:rPr lang="en-US" sz="1836" dirty="0">
                <a:solidFill>
                  <a:srgbClr val="4BE8FF"/>
                </a:solidFill>
                <a:hlinkClick r:id="rId3">
                  <a:extLst>
                    <a:ext uri="{A12FA001-AC4F-418D-AE19-62706E023703}">
                      <ahyp:hlinkClr xmlns:ahyp="http://schemas.microsoft.com/office/drawing/2018/hyperlinkcolor" val="tx"/>
                    </a:ext>
                  </a:extLst>
                </a:hlinkClick>
              </a:rPr>
              <a:t>https://aka.ms/adopt/overview</a:t>
            </a:r>
            <a:endParaRPr lang="en-US" sz="1836" dirty="0">
              <a:solidFill>
                <a:srgbClr val="4BE8FF"/>
              </a:solidFill>
            </a:endParaRPr>
          </a:p>
          <a:p>
            <a:pPr defTabSz="932597">
              <a:defRPr/>
            </a:pPr>
            <a:r>
              <a:rPr lang="en-US" sz="1836" b="1" dirty="0">
                <a:gradFill>
                  <a:gsLst>
                    <a:gs pos="2917">
                      <a:schemeClr val="tx1"/>
                    </a:gs>
                    <a:gs pos="30000">
                      <a:schemeClr val="tx1"/>
                    </a:gs>
                  </a:gsLst>
                  <a:lin ang="5400000" scaled="0"/>
                </a:gradFill>
                <a:latin typeface="Segoe UI"/>
              </a:rPr>
              <a:t>Microsoft Assessments  </a:t>
            </a:r>
            <a:r>
              <a:rPr lang="en-US" sz="1836" dirty="0">
                <a:solidFill>
                  <a:srgbClr val="4BE8FF"/>
                </a:solidFill>
                <a:latin typeface="Segoe UI"/>
                <a:hlinkClick r:id="rId4">
                  <a:extLst>
                    <a:ext uri="{A12FA001-AC4F-418D-AE19-62706E023703}">
                      <ahyp:hlinkClr xmlns:ahyp="http://schemas.microsoft.com/office/drawing/2018/hyperlinkcolor" val="tx"/>
                    </a:ext>
                  </a:extLst>
                </a:hlinkClick>
              </a:rPr>
              <a:t>https://aka.ms/adopt/assess</a:t>
            </a:r>
            <a:endParaRPr lang="en-US" sz="1836" dirty="0">
              <a:solidFill>
                <a:srgbClr val="4BE8FF"/>
              </a:solidFill>
              <a:latin typeface="Segoe UI"/>
            </a:endParaRPr>
          </a:p>
          <a:p>
            <a:pPr>
              <a:defRPr/>
            </a:pPr>
            <a:r>
              <a:rPr lang="en-US" sz="1836" b="1" dirty="0">
                <a:gradFill>
                  <a:gsLst>
                    <a:gs pos="2917">
                      <a:schemeClr val="tx1"/>
                    </a:gs>
                    <a:gs pos="30000">
                      <a:schemeClr val="tx1"/>
                    </a:gs>
                  </a:gsLst>
                  <a:lin ang="5400000" scaled="0"/>
                </a:gradFill>
              </a:rPr>
              <a:t>Partner offers: </a:t>
            </a:r>
            <a:r>
              <a:rPr lang="en-US" sz="1836" dirty="0">
                <a:solidFill>
                  <a:srgbClr val="4BE8FF"/>
                </a:solidFill>
                <a:hlinkClick r:id="rId5">
                  <a:extLst>
                    <a:ext uri="{A12FA001-AC4F-418D-AE19-62706E023703}">
                      <ahyp:hlinkClr xmlns:ahyp="http://schemas.microsoft.com/office/drawing/2018/hyperlinkcolor" val="tx"/>
                    </a:ext>
                  </a:extLst>
                </a:hlinkClick>
              </a:rPr>
              <a:t>https://aka.ms/adopt/partneroffers</a:t>
            </a:r>
            <a:endParaRPr lang="en-US" sz="1836" dirty="0">
              <a:solidFill>
                <a:srgbClr val="4BE8FF"/>
              </a:solidFill>
            </a:endParaRPr>
          </a:p>
          <a:p>
            <a:pPr defTabSz="932597">
              <a:defRPr/>
            </a:pPr>
            <a:r>
              <a:rPr lang="en-US" sz="1836" b="1" dirty="0">
                <a:latin typeface="Segoe UI"/>
              </a:rPr>
              <a:t>C</a:t>
            </a:r>
            <a:r>
              <a:rPr lang="en-US" sz="1836" b="1" dirty="0"/>
              <a:t>o</a:t>
            </a:r>
            <a:r>
              <a:rPr lang="en-US" sz="1836" b="1" dirty="0">
                <a:gradFill>
                  <a:gsLst>
                    <a:gs pos="2917">
                      <a:schemeClr val="tx1"/>
                    </a:gs>
                    <a:gs pos="30000">
                      <a:schemeClr val="tx1"/>
                    </a:gs>
                  </a:gsLst>
                  <a:lin ang="5400000" scaled="0"/>
                </a:gradFill>
              </a:rPr>
              <a:t>nsulting services  </a:t>
            </a:r>
            <a:r>
              <a:rPr lang="en-US" sz="1836" dirty="0">
                <a:solidFill>
                  <a:srgbClr val="4BE8FF"/>
                </a:solidFill>
                <a:ea typeface="Segoe UI" pitchFamily="34" charset="0"/>
                <a:cs typeface="Segoe UI"/>
                <a:hlinkClick r:id="rId6">
                  <a:extLst>
                    <a:ext uri="{A12FA001-AC4F-418D-AE19-62706E023703}">
                      <ahyp:hlinkClr xmlns:ahyp="http://schemas.microsoft.com/office/drawing/2018/hyperlinkcolor" val="tx"/>
                    </a:ext>
                  </a:extLst>
                </a:hlinkClick>
              </a:rPr>
              <a:t>Microsoft Consulting Services</a:t>
            </a:r>
            <a:endParaRPr lang="en-US" sz="1836" dirty="0">
              <a:solidFill>
                <a:srgbClr val="4BE8FF"/>
              </a:solidFill>
              <a:ea typeface="Segoe UI" pitchFamily="34" charset="0"/>
              <a:cs typeface="Segoe UI"/>
            </a:endParaRPr>
          </a:p>
          <a:p>
            <a:pPr defTabSz="932597">
              <a:defRPr/>
            </a:pPr>
            <a:r>
              <a:rPr lang="en-US" sz="1836" b="1" dirty="0">
                <a:gradFill>
                  <a:gsLst>
                    <a:gs pos="2917">
                      <a:schemeClr val="tx1"/>
                    </a:gs>
                    <a:gs pos="30000">
                      <a:schemeClr val="tx1"/>
                    </a:gs>
                  </a:gsLst>
                  <a:lin ang="5400000" scaled="0"/>
                </a:gradFill>
                <a:latin typeface="Segoe UI "/>
              </a:rPr>
              <a:t>Learning module </a:t>
            </a:r>
            <a:r>
              <a:rPr lang="en-US" sz="1836" dirty="0">
                <a:solidFill>
                  <a:srgbClr val="4BE8FF"/>
                </a:solidFill>
                <a:ea typeface="Segoe UI" pitchFamily="34" charset="0"/>
                <a:cs typeface="Segoe UI" pitchFamily="34" charset="0"/>
                <a:hlinkClick r:id="rId7">
                  <a:extLst>
                    <a:ext uri="{A12FA001-AC4F-418D-AE19-62706E023703}">
                      <ahyp:hlinkClr xmlns:ahyp="http://schemas.microsoft.com/office/drawing/2018/hyperlinkcolor" val="tx"/>
                    </a:ext>
                  </a:extLst>
                </a:hlinkClick>
              </a:rPr>
              <a:t>Cloud Adoption Framework Learn module</a:t>
            </a:r>
            <a:endParaRPr lang="en-US" sz="1836" dirty="0">
              <a:solidFill>
                <a:srgbClr val="4BE8FF"/>
              </a:solidFill>
              <a:ea typeface="Segoe UI" pitchFamily="34" charset="0"/>
              <a:cs typeface="Segoe UI" pitchFamily="34" charset="0"/>
            </a:endParaRPr>
          </a:p>
          <a:p>
            <a:pPr defTabSz="932597">
              <a:defRPr/>
            </a:pPr>
            <a:endParaRPr lang="en-US" sz="1836" dirty="0">
              <a:solidFill>
                <a:srgbClr val="4BE8FF"/>
              </a:solidFill>
              <a:latin typeface="Segoe UI"/>
            </a:endParaRPr>
          </a:p>
          <a:p>
            <a:pPr>
              <a:defRPr/>
            </a:pPr>
            <a:r>
              <a:rPr lang="en-US" sz="1836" dirty="0">
                <a:solidFill>
                  <a:srgbClr val="4BE8FF"/>
                </a:solidFill>
                <a:latin typeface="Segoe UI"/>
              </a:rPr>
              <a:t> </a:t>
            </a:r>
          </a:p>
        </p:txBody>
      </p:sp>
      <p:sp>
        <p:nvSpPr>
          <p:cNvPr id="2" name="Line 3">
            <a:extLst>
              <a:ext uri="{FF2B5EF4-FFF2-40B4-BE49-F238E27FC236}">
                <a16:creationId xmlns:a16="http://schemas.microsoft.com/office/drawing/2014/main" id="{BD488673-B092-4BD7-ACDE-A9D97A9F891D}"/>
              </a:ext>
            </a:extLst>
          </p:cNvPr>
          <p:cNvSpPr>
            <a:spLocks noChangeShapeType="1"/>
          </p:cNvSpPr>
          <p:nvPr/>
        </p:nvSpPr>
        <p:spPr bwMode="white">
          <a:xfrm>
            <a:off x="448300" y="2169296"/>
            <a:ext cx="11429838" cy="0"/>
          </a:xfrm>
          <a:prstGeom prst="line">
            <a:avLst/>
          </a:prstGeom>
          <a:noFill/>
          <a:ln w="12700">
            <a:solidFill>
              <a:srgbClr val="00BCF2"/>
            </a:solidFill>
            <a:round/>
            <a:headEnd type="none" w="sm" len="sm"/>
            <a:tailEnd type="none" w="sm" len="sm"/>
          </a:ln>
        </p:spPr>
        <p:txBody>
          <a:bodyPr lIns="131909" tIns="65944" rIns="131909" bIns="65944"/>
          <a:lstStyle/>
          <a:p>
            <a:pPr defTabSz="1318884">
              <a:defRPr/>
            </a:pPr>
            <a:endParaRPr lang="en-US" sz="1498" dirty="0">
              <a:solidFill>
                <a:srgbClr val="FFFFFF"/>
              </a:solidFill>
              <a:effectLst>
                <a:outerShdw blurRad="38100" dist="38100" dir="2700000" algn="tl">
                  <a:srgbClr val="000000">
                    <a:alpha val="43137"/>
                  </a:srgbClr>
                </a:outerShdw>
              </a:effectLst>
              <a:cs typeface="Adobe Arabic" panose="02040503050201020203" pitchFamily="18" charset="-78"/>
            </a:endParaRPr>
          </a:p>
        </p:txBody>
      </p:sp>
      <p:sp>
        <p:nvSpPr>
          <p:cNvPr id="3" name="Rectangle 19">
            <a:extLst>
              <a:ext uri="{FF2B5EF4-FFF2-40B4-BE49-F238E27FC236}">
                <a16:creationId xmlns:a16="http://schemas.microsoft.com/office/drawing/2014/main" id="{63DE9F9C-E354-4831-B1B4-38DC34D092D2}"/>
              </a:ext>
            </a:extLst>
          </p:cNvPr>
          <p:cNvSpPr>
            <a:spLocks noChangeArrowheads="1"/>
          </p:cNvSpPr>
          <p:nvPr/>
        </p:nvSpPr>
        <p:spPr bwMode="white">
          <a:xfrm>
            <a:off x="-268733" y="2356188"/>
            <a:ext cx="3272448" cy="378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9391" tIns="54696" rIns="109391" bIns="54696" anchor="ctr">
            <a:spAutoFit/>
          </a:bodyPr>
          <a:lstStyle/>
          <a:p>
            <a:pPr marL="487182" indent="-487182" algn="r" defTabSz="1318722" eaLnBrk="0" hangingPunct="0">
              <a:lnSpc>
                <a:spcPct val="90000"/>
              </a:lnSpc>
              <a:spcBef>
                <a:spcPct val="30000"/>
              </a:spcBef>
              <a:buClr>
                <a:srgbClr val="FFFF99"/>
              </a:buClr>
              <a:buSzPct val="75000"/>
            </a:pPr>
            <a:r>
              <a:rPr lang="en-US" sz="1900" b="1" dirty="0">
                <a:solidFill>
                  <a:srgbClr val="FFFFFF"/>
                </a:solidFill>
                <a:latin typeface="Segoe Semibold" panose="020B0502040504020203" pitchFamily="34" charset="0"/>
              </a:rPr>
              <a:t>Level:</a:t>
            </a:r>
          </a:p>
        </p:txBody>
      </p:sp>
      <p:sp>
        <p:nvSpPr>
          <p:cNvPr id="4" name="Rectangle 11">
            <a:extLst>
              <a:ext uri="{FF2B5EF4-FFF2-40B4-BE49-F238E27FC236}">
                <a16:creationId xmlns:a16="http://schemas.microsoft.com/office/drawing/2014/main" id="{8CD45018-229D-48E8-B3C9-47BA00A9677B}"/>
              </a:ext>
            </a:extLst>
          </p:cNvPr>
          <p:cNvSpPr>
            <a:spLocks noChangeArrowheads="1"/>
          </p:cNvSpPr>
          <p:nvPr/>
        </p:nvSpPr>
        <p:spPr bwMode="white">
          <a:xfrm>
            <a:off x="3180104" y="2357288"/>
            <a:ext cx="8401722" cy="3929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9391" tIns="54696" rIns="109391" bIns="54696" anchor="ctr">
            <a:spAutoFit/>
          </a:bodyPr>
          <a:lstStyle/>
          <a:p>
            <a:pPr defTabSz="929930" eaLnBrk="0" hangingPunct="0">
              <a:lnSpc>
                <a:spcPct val="90000"/>
              </a:lnSpc>
              <a:spcBef>
                <a:spcPct val="30000"/>
              </a:spcBef>
              <a:buClr>
                <a:srgbClr val="FFFF99"/>
              </a:buClr>
              <a:buSzPct val="75000"/>
            </a:pPr>
            <a:r>
              <a:rPr lang="en-US" sz="2000" dirty="0">
                <a:solidFill>
                  <a:srgbClr val="FFFFFF"/>
                </a:solidFill>
                <a:latin typeface="Segoe" panose="020B0502040504020203" pitchFamily="34" charset="0"/>
                <a:cs typeface="Segoe UI" charset="0"/>
              </a:rPr>
              <a:t>Foundational (100)</a:t>
            </a:r>
          </a:p>
        </p:txBody>
      </p:sp>
      <p:sp>
        <p:nvSpPr>
          <p:cNvPr id="5" name="Line 3">
            <a:extLst>
              <a:ext uri="{FF2B5EF4-FFF2-40B4-BE49-F238E27FC236}">
                <a16:creationId xmlns:a16="http://schemas.microsoft.com/office/drawing/2014/main" id="{182AB648-AC64-4820-8841-D3BDAA392D98}"/>
              </a:ext>
            </a:extLst>
          </p:cNvPr>
          <p:cNvSpPr>
            <a:spLocks noChangeShapeType="1"/>
          </p:cNvSpPr>
          <p:nvPr/>
        </p:nvSpPr>
        <p:spPr bwMode="white">
          <a:xfrm>
            <a:off x="574558" y="6016150"/>
            <a:ext cx="11429838" cy="0"/>
          </a:xfrm>
          <a:prstGeom prst="line">
            <a:avLst/>
          </a:prstGeom>
          <a:noFill/>
          <a:ln w="12700">
            <a:solidFill>
              <a:srgbClr val="00BCF2"/>
            </a:solidFill>
            <a:round/>
            <a:headEnd type="none" w="sm" len="sm"/>
            <a:tailEnd type="none" w="sm" len="sm"/>
          </a:ln>
        </p:spPr>
        <p:txBody>
          <a:bodyPr lIns="131909" tIns="65944" rIns="131909" bIns="65944"/>
          <a:lstStyle/>
          <a:p>
            <a:pPr defTabSz="1318884">
              <a:defRPr/>
            </a:pPr>
            <a:endParaRPr lang="en-US" sz="1498" dirty="0">
              <a:solidFill>
                <a:srgbClr val="FFFFFF"/>
              </a:solidFill>
              <a:effectLst>
                <a:outerShdw blurRad="38100" dist="38100" dir="2700000" algn="tl">
                  <a:srgbClr val="000000">
                    <a:alpha val="43137"/>
                  </a:srgbClr>
                </a:outerShdw>
              </a:effectLst>
              <a:cs typeface="Adobe Arabic" panose="02040503050201020203" pitchFamily="18" charset="-78"/>
            </a:endParaRPr>
          </a:p>
        </p:txBody>
      </p:sp>
      <p:sp>
        <p:nvSpPr>
          <p:cNvPr id="6" name="Rectangle 24">
            <a:extLst>
              <a:ext uri="{FF2B5EF4-FFF2-40B4-BE49-F238E27FC236}">
                <a16:creationId xmlns:a16="http://schemas.microsoft.com/office/drawing/2014/main" id="{5FC90375-173A-43C3-910C-DFBBD2B4D825}"/>
              </a:ext>
            </a:extLst>
          </p:cNvPr>
          <p:cNvSpPr>
            <a:spLocks noChangeArrowheads="1"/>
          </p:cNvSpPr>
          <p:nvPr/>
        </p:nvSpPr>
        <p:spPr bwMode="white">
          <a:xfrm>
            <a:off x="-212610" y="6166710"/>
            <a:ext cx="3270863" cy="3788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9391" tIns="54696" rIns="109391" bIns="54696" anchor="ctr">
            <a:spAutoFit/>
          </a:bodyPr>
          <a:lstStyle/>
          <a:p>
            <a:pPr marL="487182" indent="-487182" algn="r" defTabSz="1318722" eaLnBrk="0" hangingPunct="0">
              <a:lnSpc>
                <a:spcPct val="90000"/>
              </a:lnSpc>
              <a:spcBef>
                <a:spcPct val="30000"/>
              </a:spcBef>
              <a:buClr>
                <a:srgbClr val="FFFF99"/>
              </a:buClr>
              <a:buSzPct val="75000"/>
            </a:pPr>
            <a:r>
              <a:rPr lang="en-US" sz="1900" b="1" dirty="0">
                <a:solidFill>
                  <a:srgbClr val="FFFFFF"/>
                </a:solidFill>
                <a:latin typeface="Segoe Semibold" panose="020B0502040504020203" pitchFamily="34" charset="0"/>
              </a:rPr>
              <a:t>Key contact for support:</a:t>
            </a:r>
          </a:p>
        </p:txBody>
      </p:sp>
      <p:sp>
        <p:nvSpPr>
          <p:cNvPr id="7" name="Rectangle 13">
            <a:extLst>
              <a:ext uri="{FF2B5EF4-FFF2-40B4-BE49-F238E27FC236}">
                <a16:creationId xmlns:a16="http://schemas.microsoft.com/office/drawing/2014/main" id="{6D9BED0F-D50D-4240-AB93-C10E056F6770}"/>
              </a:ext>
            </a:extLst>
          </p:cNvPr>
          <p:cNvSpPr>
            <a:spLocks noChangeArrowheads="1"/>
          </p:cNvSpPr>
          <p:nvPr/>
        </p:nvSpPr>
        <p:spPr bwMode="white">
          <a:xfrm>
            <a:off x="3115602" y="6260552"/>
            <a:ext cx="9534858" cy="3654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9391" tIns="54696" rIns="109391" bIns="54696" anchor="ctr">
            <a:spAutoFit/>
          </a:bodyPr>
          <a:lstStyle/>
          <a:p>
            <a:pPr defTabSz="1318722" eaLnBrk="0" hangingPunct="0">
              <a:lnSpc>
                <a:spcPct val="90000"/>
              </a:lnSpc>
              <a:spcBef>
                <a:spcPct val="30000"/>
              </a:spcBef>
              <a:buClr>
                <a:srgbClr val="FFFF99"/>
              </a:buClr>
              <a:buSzPct val="75000"/>
            </a:pPr>
            <a:r>
              <a:rPr lang="en-US" altLang="ja-JP" sz="1805" dirty="0">
                <a:solidFill>
                  <a:srgbClr val="FFFFFF"/>
                </a:solidFill>
                <a:latin typeface="Segoe Regular"/>
                <a:ea typeface="MS PGothic" charset="0"/>
              </a:rPr>
              <a:t>Evelyn Padrino, Sonia Yu</a:t>
            </a:r>
          </a:p>
        </p:txBody>
      </p:sp>
    </p:spTree>
    <p:extLst>
      <p:ext uri="{BB962C8B-B14F-4D97-AF65-F5344CB8AC3E}">
        <p14:creationId xmlns:p14="http://schemas.microsoft.com/office/powerpoint/2010/main" val="3962772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a:extLst>
              <a:ext uri="{FF2B5EF4-FFF2-40B4-BE49-F238E27FC236}">
                <a16:creationId xmlns:a16="http://schemas.microsoft.com/office/drawing/2014/main" id="{268D2688-6A55-4F29-9BA4-0A1F223800DD}"/>
              </a:ext>
            </a:extLst>
          </p:cNvPr>
          <p:cNvSpPr txBox="1"/>
          <p:nvPr/>
        </p:nvSpPr>
        <p:spPr>
          <a:xfrm>
            <a:off x="586692" y="704872"/>
            <a:ext cx="10146537" cy="553998"/>
          </a:xfrm>
          <a:prstGeom prst="rect">
            <a:avLst/>
          </a:prstGeom>
          <a:noFill/>
        </p:spPr>
        <p:txBody>
          <a:bodyPr wrap="square" lIns="0" tIns="0" rIns="0" bIns="0" rtlCol="0">
            <a:spAutoFit/>
          </a:bodyPr>
          <a:lstStyle/>
          <a:p>
            <a:pPr defTabSz="932563">
              <a:defRPr/>
            </a:pPr>
            <a:r>
              <a:rPr lang="en-US" sz="3600" spc="-150" dirty="0">
                <a:ln w="3175">
                  <a:noFill/>
                </a:ln>
                <a:latin typeface="Segoe UI Semibold" panose="020B0702040204020203" pitchFamily="34" charset="0"/>
                <a:cs typeface="Segoe UI Semibold" panose="020B0702040204020203" pitchFamily="34" charset="0"/>
              </a:rPr>
              <a:t>Microsoft Cloud Adoption Framework for Azure</a:t>
            </a:r>
          </a:p>
        </p:txBody>
      </p:sp>
      <p:sp>
        <p:nvSpPr>
          <p:cNvPr id="30" name="Rectangle 29">
            <a:extLst>
              <a:ext uri="{FF2B5EF4-FFF2-40B4-BE49-F238E27FC236}">
                <a16:creationId xmlns:a16="http://schemas.microsoft.com/office/drawing/2014/main" id="{687B2203-5C2F-4126-8A4E-C446AD72DC5B}"/>
              </a:ext>
            </a:extLst>
          </p:cNvPr>
          <p:cNvSpPr/>
          <p:nvPr/>
        </p:nvSpPr>
        <p:spPr bwMode="auto">
          <a:xfrm>
            <a:off x="597512" y="2968609"/>
            <a:ext cx="2619884" cy="7047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46" fontAlgn="base">
              <a:lnSpc>
                <a:spcPct val="90000"/>
              </a:lnSpc>
              <a:spcBef>
                <a:spcPct val="0"/>
              </a:spcBef>
              <a:spcAft>
                <a:spcPts val="612"/>
              </a:spcAft>
              <a:defRPr/>
            </a:pPr>
            <a:r>
              <a:rPr lang="en-US" sz="2040" b="1" dirty="0">
                <a:solidFill>
                  <a:schemeClr val="tx1"/>
                </a:solidFill>
                <a:latin typeface="Segoe UI Semibold"/>
                <a:ea typeface="+mn-lt"/>
                <a:cs typeface="Segoe UI Semibold"/>
              </a:rPr>
              <a:t>Define strategy</a:t>
            </a:r>
          </a:p>
          <a:p>
            <a:pPr lvl="0">
              <a:defRPr/>
            </a:pPr>
            <a:r>
              <a:rPr lang="en-US" sz="1632" dirty="0">
                <a:solidFill>
                  <a:schemeClr val="tx1"/>
                </a:solidFill>
                <a:ea typeface="Segoe UI Black"/>
                <a:cs typeface="Calibri" panose="020F0502020204030204"/>
              </a:rPr>
              <a:t>Define business justification and expected outcomes </a:t>
            </a:r>
            <a:endParaRPr lang="en-US" sz="1632" dirty="0">
              <a:solidFill>
                <a:schemeClr val="tx1"/>
              </a:solidFill>
              <a:latin typeface="Segoe"/>
              <a:ea typeface="Segoe UI Black"/>
              <a:cs typeface="Calibri" panose="020F0502020204030204"/>
            </a:endParaRPr>
          </a:p>
        </p:txBody>
      </p:sp>
      <p:sp>
        <p:nvSpPr>
          <p:cNvPr id="73" name="Rectangle 72">
            <a:extLst>
              <a:ext uri="{FF2B5EF4-FFF2-40B4-BE49-F238E27FC236}">
                <a16:creationId xmlns:a16="http://schemas.microsoft.com/office/drawing/2014/main" id="{6DCD1CAC-4807-4C27-AD53-53B45BD9222A}"/>
              </a:ext>
            </a:extLst>
          </p:cNvPr>
          <p:cNvSpPr/>
          <p:nvPr/>
        </p:nvSpPr>
        <p:spPr bwMode="auto">
          <a:xfrm>
            <a:off x="3420757" y="2968609"/>
            <a:ext cx="2470915" cy="7047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46" fontAlgn="base">
              <a:lnSpc>
                <a:spcPct val="90000"/>
              </a:lnSpc>
              <a:spcBef>
                <a:spcPct val="0"/>
              </a:spcBef>
              <a:spcAft>
                <a:spcPts val="612"/>
              </a:spcAft>
              <a:defRPr/>
            </a:pPr>
            <a:r>
              <a:rPr lang="en-US" sz="2040" dirty="0">
                <a:solidFill>
                  <a:schemeClr val="tx1"/>
                </a:solidFill>
                <a:latin typeface="Segoe UI Semibold"/>
                <a:ea typeface="Segoe UI" pitchFamily="34" charset="0"/>
                <a:cs typeface="Segoe UI" pitchFamily="34" charset="0"/>
              </a:rPr>
              <a:t>Plan</a:t>
            </a:r>
          </a:p>
          <a:p>
            <a:pPr lvl="0">
              <a:defRPr/>
            </a:pPr>
            <a:r>
              <a:rPr lang="en-US" sz="1632" dirty="0">
                <a:solidFill>
                  <a:schemeClr val="tx1"/>
                </a:solidFill>
                <a:ea typeface="+mn-lt"/>
                <a:cs typeface="Calibri" panose="020F0502020204030204"/>
              </a:rPr>
              <a:t>Align actionable cloud adoption plan to business outcomes</a:t>
            </a:r>
            <a:endParaRPr lang="en-US" sz="1632" dirty="0">
              <a:solidFill>
                <a:schemeClr val="tx1"/>
              </a:solidFill>
              <a:ea typeface="+mn-lt"/>
              <a:cs typeface="Segoe UI"/>
            </a:endParaRPr>
          </a:p>
        </p:txBody>
      </p:sp>
      <p:sp>
        <p:nvSpPr>
          <p:cNvPr id="74" name="Rectangle 73">
            <a:extLst>
              <a:ext uri="{FF2B5EF4-FFF2-40B4-BE49-F238E27FC236}">
                <a16:creationId xmlns:a16="http://schemas.microsoft.com/office/drawing/2014/main" id="{1DBC19CD-112B-4B32-A43D-1F9C8976677D}"/>
              </a:ext>
            </a:extLst>
          </p:cNvPr>
          <p:cNvSpPr/>
          <p:nvPr/>
        </p:nvSpPr>
        <p:spPr bwMode="auto">
          <a:xfrm>
            <a:off x="6244000" y="2968609"/>
            <a:ext cx="2587765" cy="7047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46" fontAlgn="base">
              <a:lnSpc>
                <a:spcPct val="90000"/>
              </a:lnSpc>
              <a:spcBef>
                <a:spcPct val="0"/>
              </a:spcBef>
              <a:spcAft>
                <a:spcPts val="612"/>
              </a:spcAft>
              <a:defRPr/>
            </a:pPr>
            <a:r>
              <a:rPr lang="en-US" sz="2040" dirty="0">
                <a:solidFill>
                  <a:schemeClr val="tx1"/>
                </a:solidFill>
                <a:latin typeface="Segoe UI Semibold"/>
                <a:ea typeface="Segoe UI" pitchFamily="34" charset="0"/>
                <a:cs typeface="Segoe UI" pitchFamily="34" charset="0"/>
              </a:rPr>
              <a:t>Ready</a:t>
            </a:r>
          </a:p>
          <a:p>
            <a:pPr lvl="0">
              <a:defRPr/>
            </a:pPr>
            <a:r>
              <a:rPr lang="en-US" sz="1632" dirty="0">
                <a:solidFill>
                  <a:schemeClr val="tx1"/>
                </a:solidFill>
                <a:ea typeface="+mn-lt"/>
                <a:cs typeface="Calibri" panose="020F0502020204030204"/>
              </a:rPr>
              <a:t>Prepare people, process and environment for change</a:t>
            </a:r>
            <a:endParaRPr lang="en-US" sz="1632" dirty="0">
              <a:solidFill>
                <a:schemeClr val="tx1"/>
              </a:solidFill>
              <a:ea typeface="+mn-lt"/>
              <a:cs typeface="Segoe UI"/>
            </a:endParaRPr>
          </a:p>
        </p:txBody>
      </p:sp>
      <p:sp>
        <p:nvSpPr>
          <p:cNvPr id="75" name="Rectangle 74">
            <a:extLst>
              <a:ext uri="{FF2B5EF4-FFF2-40B4-BE49-F238E27FC236}">
                <a16:creationId xmlns:a16="http://schemas.microsoft.com/office/drawing/2014/main" id="{7D52EFD3-C252-473F-8829-745B5EF47A15}"/>
              </a:ext>
            </a:extLst>
          </p:cNvPr>
          <p:cNvSpPr/>
          <p:nvPr/>
        </p:nvSpPr>
        <p:spPr bwMode="auto">
          <a:xfrm>
            <a:off x="9067246" y="2968609"/>
            <a:ext cx="2773341" cy="7047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46" fontAlgn="base">
              <a:lnSpc>
                <a:spcPct val="90000"/>
              </a:lnSpc>
              <a:spcBef>
                <a:spcPct val="0"/>
              </a:spcBef>
              <a:spcAft>
                <a:spcPts val="612"/>
              </a:spcAft>
              <a:defRPr/>
            </a:pPr>
            <a:r>
              <a:rPr lang="en-US" sz="2040" dirty="0">
                <a:solidFill>
                  <a:schemeClr val="tx1"/>
                </a:solidFill>
                <a:latin typeface="Segoe UI Semibold"/>
                <a:ea typeface="Segoe UI" pitchFamily="34" charset="0"/>
                <a:cs typeface="Segoe UI" pitchFamily="34" charset="0"/>
              </a:rPr>
              <a:t>Adopt</a:t>
            </a:r>
          </a:p>
          <a:p>
            <a:pPr defTabSz="950846" fontAlgn="base">
              <a:lnSpc>
                <a:spcPct val="90000"/>
              </a:lnSpc>
              <a:spcBef>
                <a:spcPct val="0"/>
              </a:spcBef>
              <a:spcAft>
                <a:spcPts val="612"/>
              </a:spcAft>
              <a:defRPr/>
            </a:pPr>
            <a:r>
              <a:rPr lang="en-US" sz="1632" b="1" dirty="0">
                <a:solidFill>
                  <a:schemeClr val="tx1"/>
                </a:solidFill>
                <a:cs typeface="Segoe UI" pitchFamily="34" charset="0"/>
              </a:rPr>
              <a:t>Migrate</a:t>
            </a:r>
            <a:r>
              <a:rPr lang="en-US" sz="1632" dirty="0">
                <a:solidFill>
                  <a:schemeClr val="tx1"/>
                </a:solidFill>
                <a:cs typeface="Segoe UI" pitchFamily="34" charset="0"/>
              </a:rPr>
              <a:t> or </a:t>
            </a:r>
            <a:r>
              <a:rPr lang="en-US" sz="1632" b="1" dirty="0">
                <a:solidFill>
                  <a:schemeClr val="tx1"/>
                </a:solidFill>
                <a:cs typeface="Segoe UI" pitchFamily="34" charset="0"/>
              </a:rPr>
              <a:t>Innovate</a:t>
            </a:r>
          </a:p>
          <a:p>
            <a:pPr defTabSz="950846" fontAlgn="base">
              <a:lnSpc>
                <a:spcPct val="90000"/>
              </a:lnSpc>
              <a:spcBef>
                <a:spcPct val="0"/>
              </a:spcBef>
              <a:spcAft>
                <a:spcPts val="612"/>
              </a:spcAft>
              <a:defRPr/>
            </a:pPr>
            <a:r>
              <a:rPr lang="en-US" sz="1632" dirty="0">
                <a:solidFill>
                  <a:schemeClr val="tx1"/>
                </a:solidFill>
                <a:ea typeface="+mn-lt"/>
                <a:cs typeface="Calibri" panose="020F0502020204030204"/>
              </a:rPr>
              <a:t>Implement desired changes across IT and business processes</a:t>
            </a:r>
          </a:p>
          <a:p>
            <a:pPr defTabSz="950846" fontAlgn="base">
              <a:lnSpc>
                <a:spcPct val="90000"/>
              </a:lnSpc>
              <a:spcBef>
                <a:spcPct val="0"/>
              </a:spcBef>
              <a:spcAft>
                <a:spcPts val="612"/>
              </a:spcAft>
              <a:defRPr/>
            </a:pPr>
            <a:endParaRPr lang="en-US" sz="1224" dirty="0">
              <a:solidFill>
                <a:schemeClr val="tx1"/>
              </a:solidFill>
              <a:latin typeface="Segoe UI"/>
              <a:cs typeface="Segoe UI" pitchFamily="34" charset="0"/>
            </a:endParaRPr>
          </a:p>
        </p:txBody>
      </p:sp>
      <p:sp>
        <p:nvSpPr>
          <p:cNvPr id="76" name="Rectangle 75">
            <a:extLst>
              <a:ext uri="{FF2B5EF4-FFF2-40B4-BE49-F238E27FC236}">
                <a16:creationId xmlns:a16="http://schemas.microsoft.com/office/drawing/2014/main" id="{5BABDEAC-A07E-4641-984D-F1DA40F559EC}"/>
              </a:ext>
            </a:extLst>
          </p:cNvPr>
          <p:cNvSpPr/>
          <p:nvPr/>
        </p:nvSpPr>
        <p:spPr bwMode="auto">
          <a:xfrm>
            <a:off x="4832379" y="4997913"/>
            <a:ext cx="2448618" cy="7047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46" fontAlgn="base">
              <a:lnSpc>
                <a:spcPct val="90000"/>
              </a:lnSpc>
              <a:spcBef>
                <a:spcPct val="0"/>
              </a:spcBef>
              <a:spcAft>
                <a:spcPts val="612"/>
              </a:spcAft>
              <a:defRPr/>
            </a:pPr>
            <a:r>
              <a:rPr lang="en-US" sz="2040" dirty="0">
                <a:solidFill>
                  <a:schemeClr val="tx1"/>
                </a:solidFill>
                <a:latin typeface="Segoe UI Semibold"/>
                <a:ea typeface="Segoe UI" pitchFamily="34" charset="0"/>
                <a:cs typeface="Segoe UI" pitchFamily="34" charset="0"/>
              </a:rPr>
              <a:t>Govern</a:t>
            </a:r>
          </a:p>
          <a:p>
            <a:pPr lvl="0">
              <a:defRPr/>
            </a:pPr>
            <a:r>
              <a:rPr lang="en-US" sz="1632" dirty="0">
                <a:solidFill>
                  <a:schemeClr val="tx1"/>
                </a:solidFill>
                <a:ea typeface="+mn-lt"/>
                <a:cs typeface="Calibri" panose="020F0502020204030204"/>
              </a:rPr>
              <a:t>Comply, control and secure</a:t>
            </a:r>
          </a:p>
          <a:p>
            <a:pPr defTabSz="950846" fontAlgn="base">
              <a:lnSpc>
                <a:spcPct val="90000"/>
              </a:lnSpc>
              <a:spcBef>
                <a:spcPct val="0"/>
              </a:spcBef>
              <a:spcAft>
                <a:spcPts val="612"/>
              </a:spcAft>
              <a:defRPr/>
            </a:pPr>
            <a:endParaRPr lang="en-US" sz="1224" dirty="0">
              <a:solidFill>
                <a:schemeClr val="tx1"/>
              </a:solidFill>
              <a:latin typeface="Segoe UI"/>
              <a:cs typeface="Segoe UI" pitchFamily="34" charset="0"/>
            </a:endParaRPr>
          </a:p>
        </p:txBody>
      </p:sp>
      <p:sp>
        <p:nvSpPr>
          <p:cNvPr id="77" name="Rectangle 76">
            <a:extLst>
              <a:ext uri="{FF2B5EF4-FFF2-40B4-BE49-F238E27FC236}">
                <a16:creationId xmlns:a16="http://schemas.microsoft.com/office/drawing/2014/main" id="{878C03F8-1188-4210-A209-B900BFEA377C}"/>
              </a:ext>
            </a:extLst>
          </p:cNvPr>
          <p:cNvSpPr/>
          <p:nvPr/>
        </p:nvSpPr>
        <p:spPr bwMode="auto">
          <a:xfrm>
            <a:off x="7655624" y="4997913"/>
            <a:ext cx="2773341" cy="7047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46" fontAlgn="base">
              <a:lnSpc>
                <a:spcPct val="90000"/>
              </a:lnSpc>
              <a:spcBef>
                <a:spcPct val="0"/>
              </a:spcBef>
              <a:spcAft>
                <a:spcPts val="612"/>
              </a:spcAft>
              <a:defRPr/>
            </a:pPr>
            <a:r>
              <a:rPr lang="en-US" sz="2040" dirty="0">
                <a:solidFill>
                  <a:schemeClr val="tx1"/>
                </a:solidFill>
                <a:latin typeface="Segoe UI Semibold"/>
                <a:ea typeface="Segoe UI" pitchFamily="34" charset="0"/>
                <a:cs typeface="Segoe UI" pitchFamily="34" charset="0"/>
              </a:rPr>
              <a:t>Manage</a:t>
            </a:r>
          </a:p>
          <a:p>
            <a:pPr defTabSz="950846" fontAlgn="base">
              <a:lnSpc>
                <a:spcPct val="90000"/>
              </a:lnSpc>
              <a:spcBef>
                <a:spcPct val="0"/>
              </a:spcBef>
              <a:spcAft>
                <a:spcPts val="612"/>
              </a:spcAft>
              <a:defRPr/>
            </a:pPr>
            <a:r>
              <a:rPr lang="en-US" sz="1632" dirty="0">
                <a:solidFill>
                  <a:schemeClr val="tx1"/>
                </a:solidFill>
                <a:ea typeface="+mn-lt"/>
                <a:cs typeface="Calibri" panose="020F0502020204030204"/>
              </a:rPr>
              <a:t>Operate and optimize</a:t>
            </a:r>
          </a:p>
        </p:txBody>
      </p:sp>
      <p:cxnSp>
        <p:nvCxnSpPr>
          <p:cNvPr id="33" name="Straight Connector 32">
            <a:extLst>
              <a:ext uri="{FF2B5EF4-FFF2-40B4-BE49-F238E27FC236}">
                <a16:creationId xmlns:a16="http://schemas.microsoft.com/office/drawing/2014/main" id="{B19223C1-0D4D-45BE-989A-4C85EBCF88C9}"/>
              </a:ext>
            </a:extLst>
          </p:cNvPr>
          <p:cNvCxnSpPr>
            <a:cxnSpLocks/>
          </p:cNvCxnSpPr>
          <p:nvPr/>
        </p:nvCxnSpPr>
        <p:spPr>
          <a:xfrm>
            <a:off x="2661604" y="3289299"/>
            <a:ext cx="655380" cy="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465B91B-BFCD-4E95-AA7A-D19BE6CE6230}"/>
              </a:ext>
            </a:extLst>
          </p:cNvPr>
          <p:cNvSpPr/>
          <p:nvPr/>
        </p:nvSpPr>
        <p:spPr bwMode="auto">
          <a:xfrm rot="8100000">
            <a:off x="3184559" y="3228689"/>
            <a:ext cx="120064" cy="121221"/>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040" dirty="0">
              <a:latin typeface="Segoe UI"/>
              <a:ea typeface="Segoe UI" pitchFamily="34" charset="0"/>
              <a:cs typeface="Segoe UI" pitchFamily="34" charset="0"/>
            </a:endParaRPr>
          </a:p>
        </p:txBody>
      </p:sp>
      <p:cxnSp>
        <p:nvCxnSpPr>
          <p:cNvPr id="79" name="Straight Connector 78">
            <a:extLst>
              <a:ext uri="{FF2B5EF4-FFF2-40B4-BE49-F238E27FC236}">
                <a16:creationId xmlns:a16="http://schemas.microsoft.com/office/drawing/2014/main" id="{7B68DD1D-E2FE-47C8-9C84-CED648D5AC93}"/>
              </a:ext>
            </a:extLst>
          </p:cNvPr>
          <p:cNvCxnSpPr>
            <a:cxnSpLocks/>
          </p:cNvCxnSpPr>
          <p:nvPr/>
        </p:nvCxnSpPr>
        <p:spPr>
          <a:xfrm>
            <a:off x="4178457" y="3289299"/>
            <a:ext cx="1955366" cy="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Rectangle 34">
            <a:extLst>
              <a:ext uri="{FF2B5EF4-FFF2-40B4-BE49-F238E27FC236}">
                <a16:creationId xmlns:a16="http://schemas.microsoft.com/office/drawing/2014/main" id="{7DD8524A-69E7-43F4-A980-B3013D2C8CA5}"/>
              </a:ext>
            </a:extLst>
          </p:cNvPr>
          <p:cNvSpPr/>
          <p:nvPr/>
        </p:nvSpPr>
        <p:spPr bwMode="auto">
          <a:xfrm rot="8100000">
            <a:off x="6001398" y="3228689"/>
            <a:ext cx="120064" cy="121221"/>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040" dirty="0">
              <a:latin typeface="Segoe UI"/>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F63C18AF-B46B-42DA-9585-8CB323E20FEA}"/>
              </a:ext>
            </a:extLst>
          </p:cNvPr>
          <p:cNvCxnSpPr>
            <a:cxnSpLocks/>
          </p:cNvCxnSpPr>
          <p:nvPr/>
        </p:nvCxnSpPr>
        <p:spPr>
          <a:xfrm>
            <a:off x="7191504" y="3289299"/>
            <a:ext cx="1858235" cy="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3" name="Rectangle 34">
            <a:extLst>
              <a:ext uri="{FF2B5EF4-FFF2-40B4-BE49-F238E27FC236}">
                <a16:creationId xmlns:a16="http://schemas.microsoft.com/office/drawing/2014/main" id="{6DC1B386-C7D2-4428-8DF0-7E499951410F}"/>
              </a:ext>
            </a:extLst>
          </p:cNvPr>
          <p:cNvSpPr/>
          <p:nvPr/>
        </p:nvSpPr>
        <p:spPr bwMode="auto">
          <a:xfrm rot="8100000">
            <a:off x="8917314" y="3228689"/>
            <a:ext cx="120064" cy="121221"/>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040" dirty="0">
              <a:latin typeface="Segoe UI"/>
              <a:ea typeface="Segoe UI" pitchFamily="34" charset="0"/>
              <a:cs typeface="Segoe UI" pitchFamily="34" charset="0"/>
            </a:endParaRPr>
          </a:p>
        </p:txBody>
      </p:sp>
      <p:grpSp>
        <p:nvGrpSpPr>
          <p:cNvPr id="84" name="Group 83">
            <a:extLst>
              <a:ext uri="{FF2B5EF4-FFF2-40B4-BE49-F238E27FC236}">
                <a16:creationId xmlns:a16="http://schemas.microsoft.com/office/drawing/2014/main" id="{914D1EA7-AA92-49BB-B4F2-975D54472D21}"/>
              </a:ext>
            </a:extLst>
          </p:cNvPr>
          <p:cNvGrpSpPr/>
          <p:nvPr/>
        </p:nvGrpSpPr>
        <p:grpSpPr>
          <a:xfrm>
            <a:off x="8920079" y="5244867"/>
            <a:ext cx="2033072" cy="156613"/>
            <a:chOff x="333497" y="1926331"/>
            <a:chExt cx="2600203" cy="153556"/>
          </a:xfrm>
        </p:grpSpPr>
        <p:cxnSp>
          <p:nvCxnSpPr>
            <p:cNvPr id="85" name="Straight Connector 84">
              <a:extLst>
                <a:ext uri="{FF2B5EF4-FFF2-40B4-BE49-F238E27FC236}">
                  <a16:creationId xmlns:a16="http://schemas.microsoft.com/office/drawing/2014/main" id="{5FCAF7CA-09C7-4433-AB76-6AEA40997B12}"/>
                </a:ext>
              </a:extLst>
            </p:cNvPr>
            <p:cNvCxnSpPr>
              <a:cxnSpLocks/>
            </p:cNvCxnSpPr>
            <p:nvPr/>
          </p:nvCxnSpPr>
          <p:spPr>
            <a:xfrm>
              <a:off x="333497" y="2003110"/>
              <a:ext cx="2600203" cy="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Rectangle 34">
              <a:extLst>
                <a:ext uri="{FF2B5EF4-FFF2-40B4-BE49-F238E27FC236}">
                  <a16:creationId xmlns:a16="http://schemas.microsoft.com/office/drawing/2014/main" id="{15F5C4EC-A1C2-4297-BFE6-7A086BCEE9D8}"/>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040" dirty="0">
                <a:latin typeface="Segoe UI"/>
                <a:ea typeface="Segoe UI" pitchFamily="34" charset="0"/>
                <a:cs typeface="Segoe UI" pitchFamily="34" charset="0"/>
              </a:endParaRPr>
            </a:p>
          </p:txBody>
        </p:sp>
      </p:grpSp>
      <p:grpSp>
        <p:nvGrpSpPr>
          <p:cNvPr id="87" name="Group 86">
            <a:extLst>
              <a:ext uri="{FF2B5EF4-FFF2-40B4-BE49-F238E27FC236}">
                <a16:creationId xmlns:a16="http://schemas.microsoft.com/office/drawing/2014/main" id="{BFFAEDEC-33EC-4298-BF5A-8AB007A675F4}"/>
              </a:ext>
            </a:extLst>
          </p:cNvPr>
          <p:cNvGrpSpPr/>
          <p:nvPr/>
        </p:nvGrpSpPr>
        <p:grpSpPr>
          <a:xfrm flipH="1">
            <a:off x="3517957" y="5225353"/>
            <a:ext cx="1321000" cy="156613"/>
            <a:chOff x="1244203" y="1926331"/>
            <a:chExt cx="1689497" cy="153556"/>
          </a:xfrm>
        </p:grpSpPr>
        <p:cxnSp>
          <p:nvCxnSpPr>
            <p:cNvPr id="88" name="Straight Connector 87">
              <a:extLst>
                <a:ext uri="{FF2B5EF4-FFF2-40B4-BE49-F238E27FC236}">
                  <a16:creationId xmlns:a16="http://schemas.microsoft.com/office/drawing/2014/main" id="{7036BC09-AF4C-4EA9-BAAF-02B11EB35440}"/>
                </a:ext>
              </a:extLst>
            </p:cNvPr>
            <p:cNvCxnSpPr>
              <a:cxnSpLocks/>
            </p:cNvCxnSpPr>
            <p:nvPr/>
          </p:nvCxnSpPr>
          <p:spPr>
            <a:xfrm>
              <a:off x="1244203" y="2003110"/>
              <a:ext cx="1689497" cy="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9" name="Rectangle 34">
              <a:extLst>
                <a:ext uri="{FF2B5EF4-FFF2-40B4-BE49-F238E27FC236}">
                  <a16:creationId xmlns:a16="http://schemas.microsoft.com/office/drawing/2014/main" id="{509B058E-CCB3-4664-A180-0A91E4D52E09}"/>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040" dirty="0">
                <a:latin typeface="Segoe UI"/>
                <a:ea typeface="Segoe UI" pitchFamily="34" charset="0"/>
                <a:cs typeface="Segoe UI" pitchFamily="34" charset="0"/>
              </a:endParaRPr>
            </a:p>
          </p:txBody>
        </p:sp>
      </p:grpSp>
      <p:cxnSp>
        <p:nvCxnSpPr>
          <p:cNvPr id="90" name="Straight Connector 89">
            <a:extLst>
              <a:ext uri="{FF2B5EF4-FFF2-40B4-BE49-F238E27FC236}">
                <a16:creationId xmlns:a16="http://schemas.microsoft.com/office/drawing/2014/main" id="{BAB6B51A-B8BC-4428-893C-FDA70FBA3093}"/>
              </a:ext>
            </a:extLst>
          </p:cNvPr>
          <p:cNvCxnSpPr>
            <a:cxnSpLocks/>
          </p:cNvCxnSpPr>
          <p:nvPr/>
        </p:nvCxnSpPr>
        <p:spPr>
          <a:xfrm>
            <a:off x="5917127" y="5313330"/>
            <a:ext cx="1699816" cy="0"/>
          </a:xfrm>
          <a:prstGeom prst="line">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7" name="Group 96" descr="file, paper, sheet">
            <a:extLst>
              <a:ext uri="{FF2B5EF4-FFF2-40B4-BE49-F238E27FC236}">
                <a16:creationId xmlns:a16="http://schemas.microsoft.com/office/drawing/2014/main" id="{E63EC448-CF04-46A9-B2EB-CA028B2E3FD8}"/>
              </a:ext>
            </a:extLst>
          </p:cNvPr>
          <p:cNvGrpSpPr/>
          <p:nvPr/>
        </p:nvGrpSpPr>
        <p:grpSpPr>
          <a:xfrm>
            <a:off x="3654272" y="2498407"/>
            <a:ext cx="303644" cy="376349"/>
            <a:chOff x="8018464" y="4649789"/>
            <a:chExt cx="225425" cy="279400"/>
          </a:xfrm>
        </p:grpSpPr>
        <p:sp>
          <p:nvSpPr>
            <p:cNvPr id="98" name="Freeform 88">
              <a:extLst>
                <a:ext uri="{FF2B5EF4-FFF2-40B4-BE49-F238E27FC236}">
                  <a16:creationId xmlns:a16="http://schemas.microsoft.com/office/drawing/2014/main" id="{BF3C8EA6-4AFE-4A48-B2CF-B82796FA7D42}"/>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dirty="0">
                <a:solidFill>
                  <a:srgbClr val="505050"/>
                </a:solidFill>
                <a:latin typeface="Segoe UI"/>
              </a:endParaRPr>
            </a:p>
          </p:txBody>
        </p:sp>
        <p:sp>
          <p:nvSpPr>
            <p:cNvPr id="99" name="Freeform 89">
              <a:extLst>
                <a:ext uri="{FF2B5EF4-FFF2-40B4-BE49-F238E27FC236}">
                  <a16:creationId xmlns:a16="http://schemas.microsoft.com/office/drawing/2014/main" id="{5403666F-61FF-4828-9AEE-66DD97435F9C}"/>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dirty="0">
                <a:solidFill>
                  <a:srgbClr val="505050"/>
                </a:solidFill>
                <a:latin typeface="Segoe UI"/>
              </a:endParaRPr>
            </a:p>
          </p:txBody>
        </p:sp>
        <p:sp>
          <p:nvSpPr>
            <p:cNvPr id="100" name="Line 90">
              <a:extLst>
                <a:ext uri="{FF2B5EF4-FFF2-40B4-BE49-F238E27FC236}">
                  <a16:creationId xmlns:a16="http://schemas.microsoft.com/office/drawing/2014/main" id="{7182E5F8-ED48-4780-9D80-401505D65F4C}"/>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dirty="0">
                <a:solidFill>
                  <a:srgbClr val="505050"/>
                </a:solidFill>
                <a:latin typeface="Segoe UI"/>
              </a:endParaRPr>
            </a:p>
          </p:txBody>
        </p:sp>
        <p:sp>
          <p:nvSpPr>
            <p:cNvPr id="101" name="Line 91">
              <a:extLst>
                <a:ext uri="{FF2B5EF4-FFF2-40B4-BE49-F238E27FC236}">
                  <a16:creationId xmlns:a16="http://schemas.microsoft.com/office/drawing/2014/main" id="{7B814FFA-9DA2-40C3-951B-5BE08AC8887F}"/>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dirty="0">
                <a:solidFill>
                  <a:srgbClr val="505050"/>
                </a:solidFill>
                <a:latin typeface="Segoe UI"/>
              </a:endParaRPr>
            </a:p>
          </p:txBody>
        </p:sp>
      </p:grpSp>
      <p:grpSp>
        <p:nvGrpSpPr>
          <p:cNvPr id="105" name="Group 152" descr="check, approve">
            <a:extLst>
              <a:ext uri="{FF2B5EF4-FFF2-40B4-BE49-F238E27FC236}">
                <a16:creationId xmlns:a16="http://schemas.microsoft.com/office/drawing/2014/main" id="{3B093525-DBDD-4CC5-A7D8-058E6615ADB5}"/>
              </a:ext>
            </a:extLst>
          </p:cNvPr>
          <p:cNvGrpSpPr>
            <a:grpSpLocks noChangeAspect="1"/>
          </p:cNvGrpSpPr>
          <p:nvPr/>
        </p:nvGrpSpPr>
        <p:grpSpPr bwMode="auto">
          <a:xfrm>
            <a:off x="6426236" y="2456281"/>
            <a:ext cx="462203" cy="460601"/>
            <a:chOff x="4560" y="2506"/>
            <a:chExt cx="289" cy="288"/>
          </a:xfrm>
        </p:grpSpPr>
        <p:sp>
          <p:nvSpPr>
            <p:cNvPr id="106" name="AutoShape 151">
              <a:extLst>
                <a:ext uri="{FF2B5EF4-FFF2-40B4-BE49-F238E27FC236}">
                  <a16:creationId xmlns:a16="http://schemas.microsoft.com/office/drawing/2014/main" id="{FFC8193C-39B3-4350-BF80-CB6359F147F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dirty="0">
                <a:solidFill>
                  <a:srgbClr val="FFFFFF"/>
                </a:solidFill>
                <a:latin typeface="Segoe UI"/>
              </a:endParaRPr>
            </a:p>
          </p:txBody>
        </p:sp>
        <p:sp>
          <p:nvSpPr>
            <p:cNvPr id="107" name="Oval 153">
              <a:extLst>
                <a:ext uri="{FF2B5EF4-FFF2-40B4-BE49-F238E27FC236}">
                  <a16:creationId xmlns:a16="http://schemas.microsoft.com/office/drawing/2014/main" id="{7BD2BA26-7D6B-4A73-BCB6-DF4C91E5C0BE}"/>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dirty="0">
                <a:solidFill>
                  <a:srgbClr val="FFFFFF"/>
                </a:solidFill>
                <a:latin typeface="Segoe UI"/>
              </a:endParaRPr>
            </a:p>
          </p:txBody>
        </p:sp>
        <p:sp>
          <p:nvSpPr>
            <p:cNvPr id="108" name="Freeform 154">
              <a:extLst>
                <a:ext uri="{FF2B5EF4-FFF2-40B4-BE49-F238E27FC236}">
                  <a16:creationId xmlns:a16="http://schemas.microsoft.com/office/drawing/2014/main" id="{4DA56CB4-0BA8-42AC-9F15-57BDD094587E}"/>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dirty="0">
                <a:solidFill>
                  <a:srgbClr val="FFFFFF"/>
                </a:solidFill>
                <a:latin typeface="Segoe UI"/>
              </a:endParaRPr>
            </a:p>
          </p:txBody>
        </p:sp>
        <p:sp>
          <p:nvSpPr>
            <p:cNvPr id="109" name="Freeform 155">
              <a:extLst>
                <a:ext uri="{FF2B5EF4-FFF2-40B4-BE49-F238E27FC236}">
                  <a16:creationId xmlns:a16="http://schemas.microsoft.com/office/drawing/2014/main" id="{0937B40D-6FB8-43CD-8AE9-086B0D55C6F1}"/>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dirty="0">
                <a:solidFill>
                  <a:srgbClr val="FFFFFF"/>
                </a:solidFill>
                <a:latin typeface="Segoe UI"/>
              </a:endParaRPr>
            </a:p>
          </p:txBody>
        </p:sp>
        <p:sp>
          <p:nvSpPr>
            <p:cNvPr id="110" name="Freeform 156">
              <a:extLst>
                <a:ext uri="{FF2B5EF4-FFF2-40B4-BE49-F238E27FC236}">
                  <a16:creationId xmlns:a16="http://schemas.microsoft.com/office/drawing/2014/main" id="{048CE3D5-B7AD-49D6-ACA2-355553381E31}"/>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dirty="0">
                <a:solidFill>
                  <a:srgbClr val="FFFFFF"/>
                </a:solidFill>
                <a:latin typeface="Segoe UI"/>
              </a:endParaRPr>
            </a:p>
          </p:txBody>
        </p:sp>
        <p:sp>
          <p:nvSpPr>
            <p:cNvPr id="111" name="Freeform 157">
              <a:extLst>
                <a:ext uri="{FF2B5EF4-FFF2-40B4-BE49-F238E27FC236}">
                  <a16:creationId xmlns:a16="http://schemas.microsoft.com/office/drawing/2014/main" id="{9BA84D36-A54F-46E1-A654-31B8DD0294BC}"/>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dirty="0">
                <a:solidFill>
                  <a:srgbClr val="FFFFFF"/>
                </a:solidFill>
                <a:latin typeface="Segoe UI"/>
              </a:endParaRPr>
            </a:p>
          </p:txBody>
        </p:sp>
        <p:sp>
          <p:nvSpPr>
            <p:cNvPr id="112" name="Freeform 158">
              <a:extLst>
                <a:ext uri="{FF2B5EF4-FFF2-40B4-BE49-F238E27FC236}">
                  <a16:creationId xmlns:a16="http://schemas.microsoft.com/office/drawing/2014/main" id="{B08A7E98-0AA2-4CCD-A161-1D87DF7CAD38}"/>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dirty="0">
                <a:solidFill>
                  <a:srgbClr val="FFFFFF"/>
                </a:solidFill>
                <a:latin typeface="Segoe UI"/>
              </a:endParaRPr>
            </a:p>
          </p:txBody>
        </p:sp>
        <p:sp>
          <p:nvSpPr>
            <p:cNvPr id="113" name="Freeform 159">
              <a:extLst>
                <a:ext uri="{FF2B5EF4-FFF2-40B4-BE49-F238E27FC236}">
                  <a16:creationId xmlns:a16="http://schemas.microsoft.com/office/drawing/2014/main" id="{EAE60663-E814-4BCA-B73B-F559A014B040}"/>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dirty="0">
                <a:solidFill>
                  <a:srgbClr val="FFFFFF"/>
                </a:solidFill>
                <a:latin typeface="Segoe UI"/>
              </a:endParaRPr>
            </a:p>
          </p:txBody>
        </p:sp>
        <p:sp>
          <p:nvSpPr>
            <p:cNvPr id="114" name="Freeform 160">
              <a:extLst>
                <a:ext uri="{FF2B5EF4-FFF2-40B4-BE49-F238E27FC236}">
                  <a16:creationId xmlns:a16="http://schemas.microsoft.com/office/drawing/2014/main" id="{97A68D59-E40E-40D1-801D-59DF0531C25C}"/>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dirty="0">
                <a:solidFill>
                  <a:srgbClr val="FFFFFF"/>
                </a:solidFill>
                <a:latin typeface="Segoe UI"/>
              </a:endParaRPr>
            </a:p>
          </p:txBody>
        </p:sp>
        <p:sp>
          <p:nvSpPr>
            <p:cNvPr id="115" name="Freeform 161">
              <a:extLst>
                <a:ext uri="{FF2B5EF4-FFF2-40B4-BE49-F238E27FC236}">
                  <a16:creationId xmlns:a16="http://schemas.microsoft.com/office/drawing/2014/main" id="{06633DB0-CCAF-4F7E-B101-ECCB265E9D5A}"/>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dirty="0">
                <a:solidFill>
                  <a:srgbClr val="FFFFFF"/>
                </a:solidFill>
                <a:latin typeface="Segoe UI"/>
              </a:endParaRPr>
            </a:p>
          </p:txBody>
        </p:sp>
        <p:sp>
          <p:nvSpPr>
            <p:cNvPr id="116" name="Freeform 162">
              <a:extLst>
                <a:ext uri="{FF2B5EF4-FFF2-40B4-BE49-F238E27FC236}">
                  <a16:creationId xmlns:a16="http://schemas.microsoft.com/office/drawing/2014/main" id="{B702D673-FC7B-4D08-803F-90E8B719CF7E}"/>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dirty="0">
                <a:solidFill>
                  <a:srgbClr val="FFFFFF"/>
                </a:solidFill>
                <a:latin typeface="Segoe UI"/>
              </a:endParaRPr>
            </a:p>
          </p:txBody>
        </p:sp>
      </p:grpSp>
      <p:grpSp>
        <p:nvGrpSpPr>
          <p:cNvPr id="120" name="Graphic 397" descr="deposit, pricing import">
            <a:extLst>
              <a:ext uri="{FF2B5EF4-FFF2-40B4-BE49-F238E27FC236}">
                <a16:creationId xmlns:a16="http://schemas.microsoft.com/office/drawing/2014/main" id="{DE35E12D-46AF-42C9-8BCA-2CAE98B8A944}"/>
              </a:ext>
            </a:extLst>
          </p:cNvPr>
          <p:cNvGrpSpPr/>
          <p:nvPr/>
        </p:nvGrpSpPr>
        <p:grpSpPr>
          <a:xfrm>
            <a:off x="9348247" y="2496994"/>
            <a:ext cx="378912" cy="379172"/>
            <a:chOff x="1698211" y="3041569"/>
            <a:chExt cx="417847" cy="418136"/>
          </a:xfrm>
        </p:grpSpPr>
        <p:sp>
          <p:nvSpPr>
            <p:cNvPr id="121" name="Freeform: Shape 120">
              <a:extLst>
                <a:ext uri="{FF2B5EF4-FFF2-40B4-BE49-F238E27FC236}">
                  <a16:creationId xmlns:a16="http://schemas.microsoft.com/office/drawing/2014/main" id="{359295BA-D010-4E45-BFA4-18236F4874FD}"/>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defTabSz="932418">
                <a:defRPr/>
              </a:pPr>
              <a:endParaRPr lang="en-US" sz="1632" dirty="0">
                <a:solidFill>
                  <a:srgbClr val="FFFFFF"/>
                </a:solidFill>
                <a:latin typeface="Segoe UI"/>
              </a:endParaRPr>
            </a:p>
          </p:txBody>
        </p:sp>
        <p:sp>
          <p:nvSpPr>
            <p:cNvPr id="122" name="Freeform: Shape 121">
              <a:extLst>
                <a:ext uri="{FF2B5EF4-FFF2-40B4-BE49-F238E27FC236}">
                  <a16:creationId xmlns:a16="http://schemas.microsoft.com/office/drawing/2014/main" id="{043205E3-D796-4A74-A948-0231E68C2584}"/>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defTabSz="932418">
                <a:defRPr/>
              </a:pPr>
              <a:endParaRPr lang="en-US" sz="1632" dirty="0">
                <a:solidFill>
                  <a:srgbClr val="FFFFFF"/>
                </a:solidFill>
                <a:latin typeface="Segoe UI"/>
              </a:endParaRPr>
            </a:p>
          </p:txBody>
        </p:sp>
        <p:sp>
          <p:nvSpPr>
            <p:cNvPr id="123" name="Freeform: Shape 122">
              <a:extLst>
                <a:ext uri="{FF2B5EF4-FFF2-40B4-BE49-F238E27FC236}">
                  <a16:creationId xmlns:a16="http://schemas.microsoft.com/office/drawing/2014/main" id="{F47EDD21-A4CD-4126-9EB4-4ED234C015A3}"/>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defTabSz="932418">
                <a:defRPr/>
              </a:pPr>
              <a:endParaRPr lang="en-US" sz="1632" dirty="0">
                <a:solidFill>
                  <a:srgbClr val="FFFFFF"/>
                </a:solidFill>
                <a:latin typeface="Segoe UI"/>
              </a:endParaRPr>
            </a:p>
          </p:txBody>
        </p:sp>
      </p:grpSp>
      <p:grpSp>
        <p:nvGrpSpPr>
          <p:cNvPr id="127" name="Group 126" descr="government">
            <a:extLst>
              <a:ext uri="{FF2B5EF4-FFF2-40B4-BE49-F238E27FC236}">
                <a16:creationId xmlns:a16="http://schemas.microsoft.com/office/drawing/2014/main" id="{C4B5752A-543C-4829-991C-5546A8928EFE}"/>
              </a:ext>
            </a:extLst>
          </p:cNvPr>
          <p:cNvGrpSpPr/>
          <p:nvPr/>
        </p:nvGrpSpPr>
        <p:grpSpPr>
          <a:xfrm>
            <a:off x="5189670" y="4670366"/>
            <a:ext cx="351852" cy="358539"/>
            <a:chOff x="5845334" y="4295775"/>
            <a:chExt cx="584835" cy="595951"/>
          </a:xfrm>
          <a:solidFill>
            <a:schemeClr val="tx2"/>
          </a:solidFill>
        </p:grpSpPr>
        <p:sp>
          <p:nvSpPr>
            <p:cNvPr id="128" name="Freeform 5">
              <a:extLst>
                <a:ext uri="{FF2B5EF4-FFF2-40B4-BE49-F238E27FC236}">
                  <a16:creationId xmlns:a16="http://schemas.microsoft.com/office/drawing/2014/main" id="{DBA23461-FD7F-48B2-82F2-B0990DF41308}"/>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grpFill/>
            <a:ln>
              <a:solidFill>
                <a:schemeClr val="tx2"/>
              </a:solidFill>
            </a:ln>
          </p:spPr>
          <p:txBody>
            <a:bodyPr vert="horz" wrap="square" lIns="91414" tIns="45706" rIns="91414" bIns="45706" numCol="1" anchor="t" anchorCtr="0" compatLnSpc="1">
              <a:prstTxWarp prst="textNoShape">
                <a:avLst/>
              </a:prstTxWarp>
            </a:bodyPr>
            <a:lstStyle/>
            <a:p>
              <a:pPr algn="ctr" defTabSz="914049" fontAlgn="base">
                <a:defRPr/>
              </a:pPr>
              <a:endParaRPr lang="en-US" sz="1632" dirty="0">
                <a:latin typeface="Segoe UI"/>
              </a:endParaRPr>
            </a:p>
          </p:txBody>
        </p:sp>
        <p:sp>
          <p:nvSpPr>
            <p:cNvPr id="129" name="Rectangle 128">
              <a:extLst>
                <a:ext uri="{FF2B5EF4-FFF2-40B4-BE49-F238E27FC236}">
                  <a16:creationId xmlns:a16="http://schemas.microsoft.com/office/drawing/2014/main" id="{87F758A4-0186-47CE-9D27-04A47CA3991C}"/>
                </a:ext>
              </a:extLst>
            </p:cNvPr>
            <p:cNvSpPr/>
            <p:nvPr/>
          </p:nvSpPr>
          <p:spPr bwMode="auto">
            <a:xfrm>
              <a:off x="6128700" y="4295775"/>
              <a:ext cx="107156" cy="64284"/>
            </a:xfrm>
            <a:prstGeom prst="rect">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1836" dirty="0">
                <a:solidFill>
                  <a:schemeClr val="tx1"/>
                </a:solidFill>
                <a:latin typeface="Segoe UI"/>
                <a:ea typeface="Segoe UI" pitchFamily="34" charset="0"/>
                <a:cs typeface="Segoe UI" pitchFamily="34" charset="0"/>
              </a:endParaRPr>
            </a:p>
          </p:txBody>
        </p:sp>
      </p:grpSp>
      <p:grpSp>
        <p:nvGrpSpPr>
          <p:cNvPr id="133" name="Group 132" descr="test">
            <a:extLst>
              <a:ext uri="{FF2B5EF4-FFF2-40B4-BE49-F238E27FC236}">
                <a16:creationId xmlns:a16="http://schemas.microsoft.com/office/drawing/2014/main" id="{256AD461-EDF9-4557-B572-243459C3A28D}"/>
              </a:ext>
            </a:extLst>
          </p:cNvPr>
          <p:cNvGrpSpPr/>
          <p:nvPr/>
        </p:nvGrpSpPr>
        <p:grpSpPr>
          <a:xfrm>
            <a:off x="8022393" y="4697226"/>
            <a:ext cx="340276" cy="340264"/>
            <a:chOff x="4486289" y="2163470"/>
            <a:chExt cx="406192" cy="406193"/>
          </a:xfrm>
        </p:grpSpPr>
        <p:sp>
          <p:nvSpPr>
            <p:cNvPr id="134" name="Rectangle 251">
              <a:extLst>
                <a:ext uri="{FF2B5EF4-FFF2-40B4-BE49-F238E27FC236}">
                  <a16:creationId xmlns:a16="http://schemas.microsoft.com/office/drawing/2014/main" id="{0D409FB3-5E39-4B61-9514-689DA21A41EA}"/>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dirty="0">
                <a:latin typeface="Segoe UI"/>
              </a:endParaRPr>
            </a:p>
          </p:txBody>
        </p:sp>
        <p:sp>
          <p:nvSpPr>
            <p:cNvPr id="135" name="Rectangle 252">
              <a:extLst>
                <a:ext uri="{FF2B5EF4-FFF2-40B4-BE49-F238E27FC236}">
                  <a16:creationId xmlns:a16="http://schemas.microsoft.com/office/drawing/2014/main" id="{14C29DB8-865C-4812-BA1C-FF98D1BEFBB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dirty="0">
                <a:latin typeface="Segoe UI"/>
              </a:endParaRPr>
            </a:p>
          </p:txBody>
        </p:sp>
        <p:sp>
          <p:nvSpPr>
            <p:cNvPr id="136" name="Rectangle 253">
              <a:extLst>
                <a:ext uri="{FF2B5EF4-FFF2-40B4-BE49-F238E27FC236}">
                  <a16:creationId xmlns:a16="http://schemas.microsoft.com/office/drawing/2014/main" id="{C0DDA36F-9915-45CB-86FF-F9EFF25D8E60}"/>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dirty="0">
                <a:latin typeface="Segoe UI"/>
              </a:endParaRPr>
            </a:p>
          </p:txBody>
        </p:sp>
        <p:sp>
          <p:nvSpPr>
            <p:cNvPr id="137" name="Rectangle 254">
              <a:extLst>
                <a:ext uri="{FF2B5EF4-FFF2-40B4-BE49-F238E27FC236}">
                  <a16:creationId xmlns:a16="http://schemas.microsoft.com/office/drawing/2014/main" id="{F7BEF4DC-5F7D-491D-ADCC-B98E752B9210}"/>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dirty="0">
                <a:latin typeface="Segoe UI"/>
              </a:endParaRPr>
            </a:p>
          </p:txBody>
        </p:sp>
        <p:sp>
          <p:nvSpPr>
            <p:cNvPr id="138" name="Rectangle 255">
              <a:extLst>
                <a:ext uri="{FF2B5EF4-FFF2-40B4-BE49-F238E27FC236}">
                  <a16:creationId xmlns:a16="http://schemas.microsoft.com/office/drawing/2014/main" id="{652B9754-8D3F-4E49-9EAE-38262B127F22}"/>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dirty="0">
                <a:latin typeface="Segoe UI"/>
              </a:endParaRPr>
            </a:p>
          </p:txBody>
        </p:sp>
        <p:sp>
          <p:nvSpPr>
            <p:cNvPr id="139" name="Rectangle 256">
              <a:extLst>
                <a:ext uri="{FF2B5EF4-FFF2-40B4-BE49-F238E27FC236}">
                  <a16:creationId xmlns:a16="http://schemas.microsoft.com/office/drawing/2014/main" id="{0217F10B-01D6-4677-9ACC-7035E9BC75A4}"/>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dirty="0">
                <a:latin typeface="Segoe UI"/>
              </a:endParaRPr>
            </a:p>
          </p:txBody>
        </p:sp>
        <p:sp>
          <p:nvSpPr>
            <p:cNvPr id="140" name="Rectangle 257">
              <a:extLst>
                <a:ext uri="{FF2B5EF4-FFF2-40B4-BE49-F238E27FC236}">
                  <a16:creationId xmlns:a16="http://schemas.microsoft.com/office/drawing/2014/main" id="{BB1A8DEF-F792-4011-BBEC-981577DC70BB}"/>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dirty="0">
                <a:latin typeface="Segoe UI"/>
              </a:endParaRPr>
            </a:p>
          </p:txBody>
        </p:sp>
        <p:sp>
          <p:nvSpPr>
            <p:cNvPr id="141" name="Rectangle 258">
              <a:extLst>
                <a:ext uri="{FF2B5EF4-FFF2-40B4-BE49-F238E27FC236}">
                  <a16:creationId xmlns:a16="http://schemas.microsoft.com/office/drawing/2014/main" id="{1AD0B032-166C-4A56-A388-1D7C74FB6C0F}"/>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dirty="0">
                <a:latin typeface="Segoe UI"/>
              </a:endParaRPr>
            </a:p>
          </p:txBody>
        </p:sp>
        <p:sp>
          <p:nvSpPr>
            <p:cNvPr id="142" name="Rectangle 259">
              <a:extLst>
                <a:ext uri="{FF2B5EF4-FFF2-40B4-BE49-F238E27FC236}">
                  <a16:creationId xmlns:a16="http://schemas.microsoft.com/office/drawing/2014/main" id="{E07436C6-9054-4B87-9480-DCB458E00CEF}"/>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dirty="0">
                <a:latin typeface="Segoe UI"/>
              </a:endParaRPr>
            </a:p>
          </p:txBody>
        </p:sp>
        <p:sp>
          <p:nvSpPr>
            <p:cNvPr id="143" name="Rectangle 260">
              <a:extLst>
                <a:ext uri="{FF2B5EF4-FFF2-40B4-BE49-F238E27FC236}">
                  <a16:creationId xmlns:a16="http://schemas.microsoft.com/office/drawing/2014/main" id="{F6834682-6BBD-43EC-A606-7B6B411282C7}"/>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dirty="0">
                <a:latin typeface="Segoe UI"/>
              </a:endParaRPr>
            </a:p>
          </p:txBody>
        </p:sp>
        <p:sp>
          <p:nvSpPr>
            <p:cNvPr id="144" name="Rectangle 261">
              <a:extLst>
                <a:ext uri="{FF2B5EF4-FFF2-40B4-BE49-F238E27FC236}">
                  <a16:creationId xmlns:a16="http://schemas.microsoft.com/office/drawing/2014/main" id="{CA005537-2E79-474A-B42F-DEA4E696DCCF}"/>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dirty="0">
                <a:latin typeface="Segoe UI"/>
              </a:endParaRPr>
            </a:p>
          </p:txBody>
        </p:sp>
        <p:sp>
          <p:nvSpPr>
            <p:cNvPr id="145" name="Rectangle 262">
              <a:extLst>
                <a:ext uri="{FF2B5EF4-FFF2-40B4-BE49-F238E27FC236}">
                  <a16:creationId xmlns:a16="http://schemas.microsoft.com/office/drawing/2014/main" id="{E427504D-D6A0-41E6-A4E4-C02EBCFC8131}"/>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dirty="0">
                <a:latin typeface="Segoe UI"/>
              </a:endParaRPr>
            </a:p>
          </p:txBody>
        </p:sp>
        <p:sp>
          <p:nvSpPr>
            <p:cNvPr id="146" name="Rectangle 263">
              <a:extLst>
                <a:ext uri="{FF2B5EF4-FFF2-40B4-BE49-F238E27FC236}">
                  <a16:creationId xmlns:a16="http://schemas.microsoft.com/office/drawing/2014/main" id="{BE2793A6-51ED-41B1-9A35-1ADE4EFB291A}"/>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dirty="0">
                <a:latin typeface="Segoe UI"/>
              </a:endParaRPr>
            </a:p>
          </p:txBody>
        </p:sp>
        <p:sp>
          <p:nvSpPr>
            <p:cNvPr id="147" name="Rectangle 264">
              <a:extLst>
                <a:ext uri="{FF2B5EF4-FFF2-40B4-BE49-F238E27FC236}">
                  <a16:creationId xmlns:a16="http://schemas.microsoft.com/office/drawing/2014/main" id="{2953BEA4-5442-4BFE-990E-32BD8F2B3CBB}"/>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dirty="0">
                <a:latin typeface="Segoe UI"/>
              </a:endParaRPr>
            </a:p>
          </p:txBody>
        </p:sp>
        <p:sp>
          <p:nvSpPr>
            <p:cNvPr id="148" name="Rectangle 265">
              <a:extLst>
                <a:ext uri="{FF2B5EF4-FFF2-40B4-BE49-F238E27FC236}">
                  <a16:creationId xmlns:a16="http://schemas.microsoft.com/office/drawing/2014/main" id="{5049C9C4-54A1-4F83-8861-C74E1DA5ECB5}"/>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dirty="0">
                <a:latin typeface="Segoe UI"/>
              </a:endParaRPr>
            </a:p>
          </p:txBody>
        </p:sp>
        <p:sp>
          <p:nvSpPr>
            <p:cNvPr id="149" name="Rectangle 266">
              <a:extLst>
                <a:ext uri="{FF2B5EF4-FFF2-40B4-BE49-F238E27FC236}">
                  <a16:creationId xmlns:a16="http://schemas.microsoft.com/office/drawing/2014/main" id="{38D02B19-96D2-4E18-9376-67A2F78A391B}"/>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dirty="0">
                <a:latin typeface="Segoe UI"/>
              </a:endParaRPr>
            </a:p>
          </p:txBody>
        </p:sp>
        <p:sp>
          <p:nvSpPr>
            <p:cNvPr id="150" name="Rectangle 267">
              <a:extLst>
                <a:ext uri="{FF2B5EF4-FFF2-40B4-BE49-F238E27FC236}">
                  <a16:creationId xmlns:a16="http://schemas.microsoft.com/office/drawing/2014/main" id="{B8095A5D-86AC-4B1E-B4D8-E67A3C51A74E}"/>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dirty="0">
                <a:latin typeface="Segoe UI"/>
              </a:endParaRPr>
            </a:p>
          </p:txBody>
        </p:sp>
        <p:sp>
          <p:nvSpPr>
            <p:cNvPr id="151" name="Rectangle 268">
              <a:extLst>
                <a:ext uri="{FF2B5EF4-FFF2-40B4-BE49-F238E27FC236}">
                  <a16:creationId xmlns:a16="http://schemas.microsoft.com/office/drawing/2014/main" id="{43315A68-E3A4-4633-A92C-2FB94ADA8AE4}"/>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dirty="0">
                <a:latin typeface="Segoe UI"/>
              </a:endParaRPr>
            </a:p>
          </p:txBody>
        </p:sp>
        <p:sp>
          <p:nvSpPr>
            <p:cNvPr id="152" name="Rectangle 269">
              <a:extLst>
                <a:ext uri="{FF2B5EF4-FFF2-40B4-BE49-F238E27FC236}">
                  <a16:creationId xmlns:a16="http://schemas.microsoft.com/office/drawing/2014/main" id="{552DB825-9E04-4E85-BB53-9172A86F3AFA}"/>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dirty="0">
                <a:latin typeface="Segoe UI"/>
              </a:endParaRPr>
            </a:p>
          </p:txBody>
        </p:sp>
        <p:sp>
          <p:nvSpPr>
            <p:cNvPr id="153" name="Rectangle 270">
              <a:extLst>
                <a:ext uri="{FF2B5EF4-FFF2-40B4-BE49-F238E27FC236}">
                  <a16:creationId xmlns:a16="http://schemas.microsoft.com/office/drawing/2014/main" id="{7F952C91-456A-46D9-BBA8-B57DD5594847}"/>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dirty="0">
                <a:latin typeface="Segoe UI"/>
              </a:endParaRPr>
            </a:p>
          </p:txBody>
        </p:sp>
        <p:sp>
          <p:nvSpPr>
            <p:cNvPr id="154" name="Rectangle 271">
              <a:extLst>
                <a:ext uri="{FF2B5EF4-FFF2-40B4-BE49-F238E27FC236}">
                  <a16:creationId xmlns:a16="http://schemas.microsoft.com/office/drawing/2014/main" id="{9A7E83D0-B0AE-4119-88CE-C3B31D80DB2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dirty="0">
                <a:latin typeface="Segoe UI"/>
              </a:endParaRPr>
            </a:p>
          </p:txBody>
        </p:sp>
        <p:sp>
          <p:nvSpPr>
            <p:cNvPr id="155" name="Rectangle 272">
              <a:extLst>
                <a:ext uri="{FF2B5EF4-FFF2-40B4-BE49-F238E27FC236}">
                  <a16:creationId xmlns:a16="http://schemas.microsoft.com/office/drawing/2014/main" id="{CFE64F7C-BA86-4090-8AEF-77A5AFB6E19F}"/>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dirty="0">
                <a:latin typeface="Segoe UI"/>
              </a:endParaRPr>
            </a:p>
          </p:txBody>
        </p:sp>
        <p:sp>
          <p:nvSpPr>
            <p:cNvPr id="156" name="Rectangle 273">
              <a:extLst>
                <a:ext uri="{FF2B5EF4-FFF2-40B4-BE49-F238E27FC236}">
                  <a16:creationId xmlns:a16="http://schemas.microsoft.com/office/drawing/2014/main" id="{04E72334-5CC9-4E14-AA12-244B448D2637}"/>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dirty="0">
                <a:latin typeface="Segoe UI"/>
              </a:endParaRPr>
            </a:p>
          </p:txBody>
        </p:sp>
        <p:sp>
          <p:nvSpPr>
            <p:cNvPr id="157" name="Rectangle 274">
              <a:extLst>
                <a:ext uri="{FF2B5EF4-FFF2-40B4-BE49-F238E27FC236}">
                  <a16:creationId xmlns:a16="http://schemas.microsoft.com/office/drawing/2014/main" id="{0F899796-F108-4908-8E31-EF1DB8704515}"/>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dirty="0">
                <a:latin typeface="Segoe UI"/>
              </a:endParaRPr>
            </a:p>
          </p:txBody>
        </p:sp>
        <p:sp>
          <p:nvSpPr>
            <p:cNvPr id="158" name="Rectangle 275">
              <a:extLst>
                <a:ext uri="{FF2B5EF4-FFF2-40B4-BE49-F238E27FC236}">
                  <a16:creationId xmlns:a16="http://schemas.microsoft.com/office/drawing/2014/main" id="{7350B40B-97C7-4B0B-B549-536770556610}"/>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dirty="0">
                <a:latin typeface="Segoe UI"/>
              </a:endParaRPr>
            </a:p>
          </p:txBody>
        </p:sp>
        <p:sp>
          <p:nvSpPr>
            <p:cNvPr id="159" name="Rectangle 276">
              <a:extLst>
                <a:ext uri="{FF2B5EF4-FFF2-40B4-BE49-F238E27FC236}">
                  <a16:creationId xmlns:a16="http://schemas.microsoft.com/office/drawing/2014/main" id="{175B68BB-4114-43B4-A805-4D4FECC17932}"/>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dirty="0">
                <a:latin typeface="Segoe UI"/>
              </a:endParaRPr>
            </a:p>
          </p:txBody>
        </p:sp>
        <p:sp>
          <p:nvSpPr>
            <p:cNvPr id="160" name="Rectangle 277">
              <a:extLst>
                <a:ext uri="{FF2B5EF4-FFF2-40B4-BE49-F238E27FC236}">
                  <a16:creationId xmlns:a16="http://schemas.microsoft.com/office/drawing/2014/main" id="{61CE0E2F-8762-459C-A9E6-D23D30791B99}"/>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dirty="0">
                <a:latin typeface="Segoe UI"/>
              </a:endParaRPr>
            </a:p>
          </p:txBody>
        </p:sp>
        <p:sp>
          <p:nvSpPr>
            <p:cNvPr id="161" name="Rectangle 278">
              <a:extLst>
                <a:ext uri="{FF2B5EF4-FFF2-40B4-BE49-F238E27FC236}">
                  <a16:creationId xmlns:a16="http://schemas.microsoft.com/office/drawing/2014/main" id="{9074E5F5-5627-412A-B1AB-6A38D5C6475D}"/>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dirty="0">
                <a:latin typeface="Segoe UI"/>
              </a:endParaRPr>
            </a:p>
          </p:txBody>
        </p:sp>
        <p:sp>
          <p:nvSpPr>
            <p:cNvPr id="162" name="Rectangle 279">
              <a:extLst>
                <a:ext uri="{FF2B5EF4-FFF2-40B4-BE49-F238E27FC236}">
                  <a16:creationId xmlns:a16="http://schemas.microsoft.com/office/drawing/2014/main" id="{37D646EF-51C2-43C9-BA5F-DA522D4B5D79}"/>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dirty="0">
                <a:latin typeface="Segoe UI"/>
              </a:endParaRPr>
            </a:p>
          </p:txBody>
        </p:sp>
        <p:sp>
          <p:nvSpPr>
            <p:cNvPr id="163" name="Rectangle 280">
              <a:extLst>
                <a:ext uri="{FF2B5EF4-FFF2-40B4-BE49-F238E27FC236}">
                  <a16:creationId xmlns:a16="http://schemas.microsoft.com/office/drawing/2014/main" id="{B6E001A1-B2EE-44B0-A5CC-84228F2EA49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dirty="0">
                <a:latin typeface="Segoe UI"/>
              </a:endParaRPr>
            </a:p>
          </p:txBody>
        </p:sp>
        <p:sp>
          <p:nvSpPr>
            <p:cNvPr id="164" name="Rectangle 281">
              <a:extLst>
                <a:ext uri="{FF2B5EF4-FFF2-40B4-BE49-F238E27FC236}">
                  <a16:creationId xmlns:a16="http://schemas.microsoft.com/office/drawing/2014/main" id="{3D0E508F-EEB9-41CC-8F43-59F48B55FD93}"/>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dirty="0">
                <a:latin typeface="Segoe UI"/>
              </a:endParaRPr>
            </a:p>
          </p:txBody>
        </p:sp>
      </p:grpSp>
      <p:grpSp>
        <p:nvGrpSpPr>
          <p:cNvPr id="182" name="Group 181">
            <a:extLst>
              <a:ext uri="{FF2B5EF4-FFF2-40B4-BE49-F238E27FC236}">
                <a16:creationId xmlns:a16="http://schemas.microsoft.com/office/drawing/2014/main" id="{FD5A8031-08C4-4298-928A-CF322DE4A105}"/>
              </a:ext>
            </a:extLst>
          </p:cNvPr>
          <p:cNvGrpSpPr/>
          <p:nvPr/>
        </p:nvGrpSpPr>
        <p:grpSpPr>
          <a:xfrm>
            <a:off x="1215837" y="2520733"/>
            <a:ext cx="472941" cy="331694"/>
            <a:chOff x="14373741" y="5761210"/>
            <a:chExt cx="463775" cy="325266"/>
          </a:xfrm>
        </p:grpSpPr>
        <p:sp>
          <p:nvSpPr>
            <p:cNvPr id="166" name="Rectangle 932">
              <a:extLst>
                <a:ext uri="{FF2B5EF4-FFF2-40B4-BE49-F238E27FC236}">
                  <a16:creationId xmlns:a16="http://schemas.microsoft.com/office/drawing/2014/main" id="{2D6676A0-E2D5-4D9F-A619-0D481994D16E}"/>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dirty="0">
                <a:solidFill>
                  <a:srgbClr val="505050"/>
                </a:solidFill>
                <a:latin typeface="Segoe UI"/>
              </a:endParaRPr>
            </a:p>
          </p:txBody>
        </p:sp>
        <p:sp>
          <p:nvSpPr>
            <p:cNvPr id="167" name="Freeform 933">
              <a:extLst>
                <a:ext uri="{FF2B5EF4-FFF2-40B4-BE49-F238E27FC236}">
                  <a16:creationId xmlns:a16="http://schemas.microsoft.com/office/drawing/2014/main" id="{108F85F9-C585-40B1-8AF5-47AF4CC0F653}"/>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dirty="0">
                <a:solidFill>
                  <a:srgbClr val="505050"/>
                </a:solidFill>
                <a:latin typeface="Segoe UI"/>
              </a:endParaRPr>
            </a:p>
          </p:txBody>
        </p:sp>
        <p:sp>
          <p:nvSpPr>
            <p:cNvPr id="168" name="Freeform 934">
              <a:extLst>
                <a:ext uri="{FF2B5EF4-FFF2-40B4-BE49-F238E27FC236}">
                  <a16:creationId xmlns:a16="http://schemas.microsoft.com/office/drawing/2014/main" id="{2E778DFC-DCB8-409A-B1C3-FC03C546C8D8}"/>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dirty="0">
                <a:solidFill>
                  <a:srgbClr val="505050"/>
                </a:solidFill>
                <a:latin typeface="Segoe UI"/>
              </a:endParaRPr>
            </a:p>
          </p:txBody>
        </p:sp>
        <p:sp>
          <p:nvSpPr>
            <p:cNvPr id="169" name="Rectangle 935">
              <a:extLst>
                <a:ext uri="{FF2B5EF4-FFF2-40B4-BE49-F238E27FC236}">
                  <a16:creationId xmlns:a16="http://schemas.microsoft.com/office/drawing/2014/main" id="{AEF4D3AF-D63F-4AEC-9DDC-75E646A65187}"/>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dirty="0">
                <a:solidFill>
                  <a:srgbClr val="505050"/>
                </a:solidFill>
                <a:latin typeface="Segoe UI"/>
              </a:endParaRPr>
            </a:p>
          </p:txBody>
        </p:sp>
        <p:sp>
          <p:nvSpPr>
            <p:cNvPr id="170" name="Rectangle 936">
              <a:extLst>
                <a:ext uri="{FF2B5EF4-FFF2-40B4-BE49-F238E27FC236}">
                  <a16:creationId xmlns:a16="http://schemas.microsoft.com/office/drawing/2014/main" id="{D11724D9-D8E7-4901-BF3C-4479A6B99FDD}"/>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dirty="0">
                <a:solidFill>
                  <a:srgbClr val="505050"/>
                </a:solidFill>
                <a:latin typeface="Segoe UI"/>
              </a:endParaRPr>
            </a:p>
          </p:txBody>
        </p:sp>
        <p:sp>
          <p:nvSpPr>
            <p:cNvPr id="171" name="Rectangle 937">
              <a:extLst>
                <a:ext uri="{FF2B5EF4-FFF2-40B4-BE49-F238E27FC236}">
                  <a16:creationId xmlns:a16="http://schemas.microsoft.com/office/drawing/2014/main" id="{5B3777EB-CAE8-422E-8DF1-015F2945036F}"/>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dirty="0">
                <a:solidFill>
                  <a:srgbClr val="505050"/>
                </a:solidFill>
                <a:latin typeface="Segoe UI"/>
              </a:endParaRPr>
            </a:p>
          </p:txBody>
        </p:sp>
        <p:sp>
          <p:nvSpPr>
            <p:cNvPr id="172" name="Oval 938">
              <a:extLst>
                <a:ext uri="{FF2B5EF4-FFF2-40B4-BE49-F238E27FC236}">
                  <a16:creationId xmlns:a16="http://schemas.microsoft.com/office/drawing/2014/main" id="{8EE12CA8-863E-4FB7-949C-1AB2B344A531}"/>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dirty="0">
                <a:solidFill>
                  <a:srgbClr val="505050"/>
                </a:solidFill>
                <a:latin typeface="Segoe UI"/>
              </a:endParaRPr>
            </a:p>
          </p:txBody>
        </p:sp>
        <p:sp>
          <p:nvSpPr>
            <p:cNvPr id="173" name="Rectangle 939">
              <a:extLst>
                <a:ext uri="{FF2B5EF4-FFF2-40B4-BE49-F238E27FC236}">
                  <a16:creationId xmlns:a16="http://schemas.microsoft.com/office/drawing/2014/main" id="{758DE2A2-B7D1-4AE1-BB1F-A47AF2F6C9DF}"/>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dirty="0">
                <a:solidFill>
                  <a:srgbClr val="505050"/>
                </a:solidFill>
                <a:latin typeface="Segoe UI"/>
              </a:endParaRPr>
            </a:p>
          </p:txBody>
        </p:sp>
        <p:sp>
          <p:nvSpPr>
            <p:cNvPr id="174" name="Oval 940">
              <a:extLst>
                <a:ext uri="{FF2B5EF4-FFF2-40B4-BE49-F238E27FC236}">
                  <a16:creationId xmlns:a16="http://schemas.microsoft.com/office/drawing/2014/main" id="{FB0057B1-C475-449B-BF6F-7E1EAC7C877F}"/>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dirty="0">
                <a:solidFill>
                  <a:srgbClr val="505050"/>
                </a:solidFill>
                <a:latin typeface="Segoe UI"/>
              </a:endParaRPr>
            </a:p>
          </p:txBody>
        </p:sp>
        <p:sp>
          <p:nvSpPr>
            <p:cNvPr id="175" name="Oval 941">
              <a:extLst>
                <a:ext uri="{FF2B5EF4-FFF2-40B4-BE49-F238E27FC236}">
                  <a16:creationId xmlns:a16="http://schemas.microsoft.com/office/drawing/2014/main" id="{6DF60CC2-1FB0-423E-A6CC-51BF1FED902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dirty="0">
                <a:solidFill>
                  <a:srgbClr val="505050"/>
                </a:solidFill>
                <a:latin typeface="Segoe UI"/>
              </a:endParaRPr>
            </a:p>
          </p:txBody>
        </p:sp>
        <p:sp>
          <p:nvSpPr>
            <p:cNvPr id="176" name="Oval 942">
              <a:extLst>
                <a:ext uri="{FF2B5EF4-FFF2-40B4-BE49-F238E27FC236}">
                  <a16:creationId xmlns:a16="http://schemas.microsoft.com/office/drawing/2014/main" id="{B8132DA3-3519-4BD5-A1FE-D095A60965D6}"/>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dirty="0">
                <a:solidFill>
                  <a:srgbClr val="505050"/>
                </a:solidFill>
                <a:latin typeface="Segoe UI"/>
              </a:endParaRPr>
            </a:p>
          </p:txBody>
        </p:sp>
        <p:sp>
          <p:nvSpPr>
            <p:cNvPr id="177" name="Rectangle 943">
              <a:extLst>
                <a:ext uri="{FF2B5EF4-FFF2-40B4-BE49-F238E27FC236}">
                  <a16:creationId xmlns:a16="http://schemas.microsoft.com/office/drawing/2014/main" id="{5298C6D2-D98B-4C3B-9A45-052D376A5CAA}"/>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dirty="0">
                <a:solidFill>
                  <a:srgbClr val="505050"/>
                </a:solidFill>
                <a:latin typeface="Segoe UI"/>
              </a:endParaRPr>
            </a:p>
          </p:txBody>
        </p:sp>
        <p:sp>
          <p:nvSpPr>
            <p:cNvPr id="178" name="Rectangle 944" descr="component solutions">
              <a:extLst>
                <a:ext uri="{FF2B5EF4-FFF2-40B4-BE49-F238E27FC236}">
                  <a16:creationId xmlns:a16="http://schemas.microsoft.com/office/drawing/2014/main" id="{502A44FC-459C-46FE-8100-6A91217F16C0}"/>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dirty="0">
                <a:solidFill>
                  <a:srgbClr val="505050"/>
                </a:solidFill>
                <a:latin typeface="Segoe UI"/>
              </a:endParaRPr>
            </a:p>
          </p:txBody>
        </p:sp>
        <p:sp>
          <p:nvSpPr>
            <p:cNvPr id="179" name="Freeform 945">
              <a:extLst>
                <a:ext uri="{FF2B5EF4-FFF2-40B4-BE49-F238E27FC236}">
                  <a16:creationId xmlns:a16="http://schemas.microsoft.com/office/drawing/2014/main" id="{46B08CE8-8869-4777-9ADC-BF89B4967F9C}"/>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dirty="0">
                <a:solidFill>
                  <a:srgbClr val="505050"/>
                </a:solidFill>
                <a:latin typeface="Segoe UI"/>
              </a:endParaRPr>
            </a:p>
          </p:txBody>
        </p:sp>
        <p:sp>
          <p:nvSpPr>
            <p:cNvPr id="180" name="Freeform 946">
              <a:extLst>
                <a:ext uri="{FF2B5EF4-FFF2-40B4-BE49-F238E27FC236}">
                  <a16:creationId xmlns:a16="http://schemas.microsoft.com/office/drawing/2014/main" id="{C933437F-2285-4DDA-8BAF-FFB83FF327AD}"/>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dirty="0">
                <a:solidFill>
                  <a:srgbClr val="505050"/>
                </a:solidFill>
                <a:latin typeface="Segoe UI"/>
              </a:endParaRPr>
            </a:p>
          </p:txBody>
        </p:sp>
        <p:sp>
          <p:nvSpPr>
            <p:cNvPr id="181" name="Freeform 947">
              <a:extLst>
                <a:ext uri="{FF2B5EF4-FFF2-40B4-BE49-F238E27FC236}">
                  <a16:creationId xmlns:a16="http://schemas.microsoft.com/office/drawing/2014/main" id="{1968509F-EDD8-4D9C-8A92-F679ED494BE6}"/>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dirty="0">
                <a:solidFill>
                  <a:srgbClr val="505050"/>
                </a:solidFill>
                <a:latin typeface="Segoe UI"/>
              </a:endParaRPr>
            </a:p>
          </p:txBody>
        </p:sp>
      </p:grpSp>
      <p:sp>
        <p:nvSpPr>
          <p:cNvPr id="102" name="Text Placeholder 5">
            <a:extLst>
              <a:ext uri="{FF2B5EF4-FFF2-40B4-BE49-F238E27FC236}">
                <a16:creationId xmlns:a16="http://schemas.microsoft.com/office/drawing/2014/main" id="{028090AB-E19D-4B75-8DBE-719E38C6482B}"/>
              </a:ext>
            </a:extLst>
          </p:cNvPr>
          <p:cNvSpPr txBox="1">
            <a:spLocks/>
          </p:cNvSpPr>
          <p:nvPr/>
        </p:nvSpPr>
        <p:spPr>
          <a:xfrm>
            <a:off x="298192" y="1216693"/>
            <a:ext cx="11237870" cy="941711"/>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sz="2000" i="1" dirty="0">
                <a:solidFill>
                  <a:schemeClr val="accent4"/>
                </a:solidFill>
                <a:latin typeface="Segoe UI "/>
              </a:rPr>
              <a:t>Proven business and technical guidance to help customers create and implement the </a:t>
            </a:r>
            <a:r>
              <a:rPr lang="en-US" sz="2000" b="1" i="1" dirty="0">
                <a:solidFill>
                  <a:schemeClr val="accent4"/>
                </a:solidFill>
                <a:latin typeface="Segoe UI "/>
              </a:rPr>
              <a:t>business and technology strategies </a:t>
            </a:r>
            <a:r>
              <a:rPr lang="en-US" sz="2000" i="1" dirty="0">
                <a:solidFill>
                  <a:schemeClr val="accent4"/>
                </a:solidFill>
                <a:latin typeface="Segoe UI "/>
              </a:rPr>
              <a:t>necessary to succeed in the cloud</a:t>
            </a:r>
          </a:p>
        </p:txBody>
      </p:sp>
      <p:sp>
        <p:nvSpPr>
          <p:cNvPr id="2" name="Rectangle 1">
            <a:extLst>
              <a:ext uri="{FF2B5EF4-FFF2-40B4-BE49-F238E27FC236}">
                <a16:creationId xmlns:a16="http://schemas.microsoft.com/office/drawing/2014/main" id="{14A44DC7-D996-47C1-9CA4-F99ADBDC9190}"/>
              </a:ext>
            </a:extLst>
          </p:cNvPr>
          <p:cNvSpPr/>
          <p:nvPr/>
        </p:nvSpPr>
        <p:spPr bwMode="auto">
          <a:xfrm>
            <a:off x="6146738" y="2255937"/>
            <a:ext cx="2773341" cy="2269635"/>
          </a:xfrm>
          <a:prstGeom prst="rect">
            <a:avLst/>
          </a:prstGeom>
          <a:noFill/>
          <a:ln w="57150">
            <a:solidFill>
              <a:srgbClr val="FF93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3106785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B0580-6DD7-495E-92DB-7D39C940D3F9}"/>
              </a:ext>
            </a:extLst>
          </p:cNvPr>
          <p:cNvSpPr>
            <a:spLocks noGrp="1"/>
          </p:cNvSpPr>
          <p:nvPr>
            <p:ph type="title"/>
          </p:nvPr>
        </p:nvSpPr>
        <p:spPr>
          <a:prstGeom prst="rect">
            <a:avLst/>
          </a:prstGeom>
        </p:spPr>
        <p:txBody>
          <a:bodyPr wrap="square" anchor="t">
            <a:normAutofit/>
          </a:bodyPr>
          <a:lstStyle/>
          <a:p>
            <a:r>
              <a:rPr lang="en-US" sz="3600" b="1" dirty="0"/>
              <a:t>Azure Landing Zones | Design Areas</a:t>
            </a:r>
            <a:endParaRPr lang="en-GB" sz="3600" b="1" dirty="0"/>
          </a:p>
        </p:txBody>
      </p:sp>
      <p:grpSp>
        <p:nvGrpSpPr>
          <p:cNvPr id="79" name="Group 78">
            <a:extLst>
              <a:ext uri="{FF2B5EF4-FFF2-40B4-BE49-F238E27FC236}">
                <a16:creationId xmlns:a16="http://schemas.microsoft.com/office/drawing/2014/main" id="{57463D30-36B0-4403-8BAA-BB336B2919E2}"/>
              </a:ext>
            </a:extLst>
          </p:cNvPr>
          <p:cNvGrpSpPr/>
          <p:nvPr/>
        </p:nvGrpSpPr>
        <p:grpSpPr>
          <a:xfrm>
            <a:off x="675580" y="1689603"/>
            <a:ext cx="2994129" cy="933071"/>
            <a:chOff x="786558" y="1658010"/>
            <a:chExt cx="2935687" cy="914859"/>
          </a:xfrm>
        </p:grpSpPr>
        <p:sp>
          <p:nvSpPr>
            <p:cNvPr id="6" name="Freeform: Shape 5">
              <a:extLst>
                <a:ext uri="{FF2B5EF4-FFF2-40B4-BE49-F238E27FC236}">
                  <a16:creationId xmlns:a16="http://schemas.microsoft.com/office/drawing/2014/main" id="{67148B4F-CC90-47BC-A272-66F92EDC0F51}"/>
                </a:ext>
              </a:extLst>
            </p:cNvPr>
            <p:cNvSpPr/>
            <p:nvPr/>
          </p:nvSpPr>
          <p:spPr>
            <a:xfrm>
              <a:off x="1927741" y="1658010"/>
              <a:ext cx="1794504" cy="91485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816022">
                <a:spcBef>
                  <a:spcPct val="0"/>
                </a:spcBef>
                <a:spcAft>
                  <a:spcPct val="35000"/>
                </a:spcAft>
              </a:pPr>
              <a:r>
                <a:rPr lang="en-GB" sz="2000" dirty="0"/>
                <a:t>Enterprise </a:t>
              </a:r>
              <a:r>
                <a:rPr lang="en-US" sz="2000" dirty="0"/>
                <a:t>Enrollment</a:t>
              </a:r>
            </a:p>
          </p:txBody>
        </p:sp>
        <p:grpSp>
          <p:nvGrpSpPr>
            <p:cNvPr id="31" name="Graphic 29" descr="Users">
              <a:extLst>
                <a:ext uri="{FF2B5EF4-FFF2-40B4-BE49-F238E27FC236}">
                  <a16:creationId xmlns:a16="http://schemas.microsoft.com/office/drawing/2014/main" id="{18CCFF7E-041E-4E9F-B958-A29A6CBEE4AC}"/>
                </a:ext>
              </a:extLst>
            </p:cNvPr>
            <p:cNvGrpSpPr/>
            <p:nvPr/>
          </p:nvGrpSpPr>
          <p:grpSpPr>
            <a:xfrm>
              <a:off x="786558" y="1865885"/>
              <a:ext cx="800099" cy="499109"/>
              <a:chOff x="786558" y="1865655"/>
              <a:chExt cx="800099" cy="499109"/>
            </a:xfrm>
            <a:solidFill>
              <a:srgbClr val="50E6FF"/>
            </a:solidFill>
          </p:grpSpPr>
          <p:sp>
            <p:nvSpPr>
              <p:cNvPr id="32" name="Freeform: Shape 31">
                <a:extLst>
                  <a:ext uri="{FF2B5EF4-FFF2-40B4-BE49-F238E27FC236}">
                    <a16:creationId xmlns:a16="http://schemas.microsoft.com/office/drawing/2014/main" id="{EC3F0D3E-DA6E-4741-AD96-90406B1B1350}"/>
                  </a:ext>
                </a:extLst>
              </p:cNvPr>
              <p:cNvSpPr/>
              <p:nvPr/>
            </p:nvSpPr>
            <p:spPr>
              <a:xfrm>
                <a:off x="872283" y="1865655"/>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4"/>
              </a:solidFill>
              <a:ln w="9525" cap="flat">
                <a:noFill/>
                <a:prstDash val="solid"/>
                <a:miter/>
              </a:ln>
            </p:spPr>
            <p:txBody>
              <a:bodyPr rtlCol="0" anchor="ctr"/>
              <a:lstStyle/>
              <a:p>
                <a:endParaRPr lang="en-US" sz="2000" dirty="0"/>
              </a:p>
            </p:txBody>
          </p:sp>
          <p:sp>
            <p:nvSpPr>
              <p:cNvPr id="33" name="Freeform: Shape 32">
                <a:extLst>
                  <a:ext uri="{FF2B5EF4-FFF2-40B4-BE49-F238E27FC236}">
                    <a16:creationId xmlns:a16="http://schemas.microsoft.com/office/drawing/2014/main" id="{F6ADBA8D-A533-4A38-8DDC-EE6D1ABDA0B8}"/>
                  </a:ext>
                </a:extLst>
              </p:cNvPr>
              <p:cNvSpPr/>
              <p:nvPr/>
            </p:nvSpPr>
            <p:spPr>
              <a:xfrm>
                <a:off x="1329483" y="1865655"/>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4"/>
              </a:solidFill>
              <a:ln w="9525" cap="flat">
                <a:noFill/>
                <a:prstDash val="solid"/>
                <a:miter/>
              </a:ln>
            </p:spPr>
            <p:txBody>
              <a:bodyPr rtlCol="0" anchor="ctr"/>
              <a:lstStyle/>
              <a:p>
                <a:endParaRPr lang="en-US" sz="2000" dirty="0"/>
              </a:p>
            </p:txBody>
          </p:sp>
          <p:sp>
            <p:nvSpPr>
              <p:cNvPr id="34" name="Freeform: Shape 33">
                <a:extLst>
                  <a:ext uri="{FF2B5EF4-FFF2-40B4-BE49-F238E27FC236}">
                    <a16:creationId xmlns:a16="http://schemas.microsoft.com/office/drawing/2014/main" id="{9FB6C853-C23D-4FE1-BB2D-F22C5019E24E}"/>
                  </a:ext>
                </a:extLst>
              </p:cNvPr>
              <p:cNvSpPr/>
              <p:nvPr/>
            </p:nvSpPr>
            <p:spPr>
              <a:xfrm>
                <a:off x="1015158" y="2193315"/>
                <a:ext cx="342900" cy="171449"/>
              </a:xfrm>
              <a:custGeom>
                <a:avLst/>
                <a:gdLst>
                  <a:gd name="connsiteX0" fmla="*/ 342900 w 342900"/>
                  <a:gd name="connsiteY0" fmla="*/ 171450 h 171449"/>
                  <a:gd name="connsiteX1" fmla="*/ 342900 w 342900"/>
                  <a:gd name="connsiteY1" fmla="*/ 85725 h 171449"/>
                  <a:gd name="connsiteX2" fmla="*/ 325755 w 342900"/>
                  <a:gd name="connsiteY2" fmla="*/ 51435 h 171449"/>
                  <a:gd name="connsiteX3" fmla="*/ 241935 w 342900"/>
                  <a:gd name="connsiteY3" fmla="*/ 11430 h 171449"/>
                  <a:gd name="connsiteX4" fmla="*/ 171450 w 342900"/>
                  <a:gd name="connsiteY4" fmla="*/ 0 h 171449"/>
                  <a:gd name="connsiteX5" fmla="*/ 100965 w 342900"/>
                  <a:gd name="connsiteY5" fmla="*/ 11430 h 171449"/>
                  <a:gd name="connsiteX6" fmla="*/ 17145 w 342900"/>
                  <a:gd name="connsiteY6" fmla="*/ 51435 h 171449"/>
                  <a:gd name="connsiteX7" fmla="*/ 0 w 342900"/>
                  <a:gd name="connsiteY7" fmla="*/ 85725 h 171449"/>
                  <a:gd name="connsiteX8" fmla="*/ 0 w 342900"/>
                  <a:gd name="connsiteY8" fmla="*/ 171450 h 171449"/>
                  <a:gd name="connsiteX9" fmla="*/ 342900 w 342900"/>
                  <a:gd name="connsiteY9" fmla="*/ 171450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71449">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chemeClr val="accent5"/>
              </a:solidFill>
              <a:ln w="9525" cap="flat">
                <a:noFill/>
                <a:prstDash val="solid"/>
                <a:miter/>
              </a:ln>
            </p:spPr>
            <p:txBody>
              <a:bodyPr rtlCol="0" anchor="ctr"/>
              <a:lstStyle/>
              <a:p>
                <a:endParaRPr lang="en-US" sz="2000" dirty="0"/>
              </a:p>
            </p:txBody>
          </p:sp>
          <p:sp>
            <p:nvSpPr>
              <p:cNvPr id="35" name="Freeform: Shape 34">
                <a:extLst>
                  <a:ext uri="{FF2B5EF4-FFF2-40B4-BE49-F238E27FC236}">
                    <a16:creationId xmlns:a16="http://schemas.microsoft.com/office/drawing/2014/main" id="{94BA865F-B104-4B19-8C5B-CA2DBDE73D7A}"/>
                  </a:ext>
                </a:extLst>
              </p:cNvPr>
              <p:cNvSpPr/>
              <p:nvPr/>
            </p:nvSpPr>
            <p:spPr>
              <a:xfrm>
                <a:off x="1100883" y="1999005"/>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5"/>
              </a:solidFill>
              <a:ln w="9525" cap="flat">
                <a:noFill/>
                <a:prstDash val="solid"/>
                <a:miter/>
              </a:ln>
            </p:spPr>
            <p:txBody>
              <a:bodyPr rtlCol="0" anchor="ctr"/>
              <a:lstStyle/>
              <a:p>
                <a:endParaRPr lang="en-US" sz="2000" dirty="0"/>
              </a:p>
            </p:txBody>
          </p:sp>
          <p:sp>
            <p:nvSpPr>
              <p:cNvPr id="36" name="Freeform: Shape 35">
                <a:extLst>
                  <a:ext uri="{FF2B5EF4-FFF2-40B4-BE49-F238E27FC236}">
                    <a16:creationId xmlns:a16="http://schemas.microsoft.com/office/drawing/2014/main" id="{6A7667D8-DAD9-49EC-984A-DD13A6EBE4A1}"/>
                  </a:ext>
                </a:extLst>
              </p:cNvPr>
              <p:cNvSpPr/>
              <p:nvPr/>
            </p:nvSpPr>
            <p:spPr>
              <a:xfrm>
                <a:off x="1276143" y="2059965"/>
                <a:ext cx="310514" cy="171450"/>
              </a:xfrm>
              <a:custGeom>
                <a:avLst/>
                <a:gdLst>
                  <a:gd name="connsiteX0" fmla="*/ 293370 w 310514"/>
                  <a:gd name="connsiteY0" fmla="*/ 51435 h 171450"/>
                  <a:gd name="connsiteX1" fmla="*/ 209550 w 310514"/>
                  <a:gd name="connsiteY1" fmla="*/ 11430 h 171450"/>
                  <a:gd name="connsiteX2" fmla="*/ 139065 w 310514"/>
                  <a:gd name="connsiteY2" fmla="*/ 0 h 171450"/>
                  <a:gd name="connsiteX3" fmla="*/ 68580 w 310514"/>
                  <a:gd name="connsiteY3" fmla="*/ 11430 h 171450"/>
                  <a:gd name="connsiteX4" fmla="*/ 34290 w 310514"/>
                  <a:gd name="connsiteY4" fmla="*/ 24765 h 171450"/>
                  <a:gd name="connsiteX5" fmla="*/ 34290 w 310514"/>
                  <a:gd name="connsiteY5" fmla="*/ 26670 h 171450"/>
                  <a:gd name="connsiteX6" fmla="*/ 0 w 310514"/>
                  <a:gd name="connsiteY6" fmla="*/ 110490 h 171450"/>
                  <a:gd name="connsiteX7" fmla="*/ 87630 w 310514"/>
                  <a:gd name="connsiteY7" fmla="*/ 154305 h 171450"/>
                  <a:gd name="connsiteX8" fmla="*/ 102870 w 310514"/>
                  <a:gd name="connsiteY8" fmla="*/ 171450 h 171450"/>
                  <a:gd name="connsiteX9" fmla="*/ 310515 w 310514"/>
                  <a:gd name="connsiteY9" fmla="*/ 171450 h 171450"/>
                  <a:gd name="connsiteX10" fmla="*/ 310515 w 310514"/>
                  <a:gd name="connsiteY10" fmla="*/ 85725 h 171450"/>
                  <a:gd name="connsiteX11" fmla="*/ 293370 w 310514"/>
                  <a:gd name="connsiteY11" fmla="*/ 5143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514" h="171450">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chemeClr val="accent4"/>
              </a:solidFill>
              <a:ln w="9525" cap="flat">
                <a:noFill/>
                <a:prstDash val="solid"/>
                <a:miter/>
              </a:ln>
            </p:spPr>
            <p:txBody>
              <a:bodyPr rtlCol="0" anchor="ctr"/>
              <a:lstStyle/>
              <a:p>
                <a:endParaRPr lang="en-US" sz="2000" dirty="0"/>
              </a:p>
            </p:txBody>
          </p:sp>
          <p:sp>
            <p:nvSpPr>
              <p:cNvPr id="37" name="Freeform: Shape 36">
                <a:extLst>
                  <a:ext uri="{FF2B5EF4-FFF2-40B4-BE49-F238E27FC236}">
                    <a16:creationId xmlns:a16="http://schemas.microsoft.com/office/drawing/2014/main" id="{7386E252-9397-4319-A144-E4E694D8644C}"/>
                  </a:ext>
                </a:extLst>
              </p:cNvPr>
              <p:cNvSpPr/>
              <p:nvPr/>
            </p:nvSpPr>
            <p:spPr>
              <a:xfrm>
                <a:off x="786558" y="2059965"/>
                <a:ext cx="310514" cy="171450"/>
              </a:xfrm>
              <a:custGeom>
                <a:avLst/>
                <a:gdLst>
                  <a:gd name="connsiteX0" fmla="*/ 222885 w 310514"/>
                  <a:gd name="connsiteY0" fmla="*/ 154305 h 171450"/>
                  <a:gd name="connsiteX1" fmla="*/ 222885 w 310514"/>
                  <a:gd name="connsiteY1" fmla="*/ 154305 h 171450"/>
                  <a:gd name="connsiteX2" fmla="*/ 310515 w 310514"/>
                  <a:gd name="connsiteY2" fmla="*/ 110490 h 171450"/>
                  <a:gd name="connsiteX3" fmla="*/ 276225 w 310514"/>
                  <a:gd name="connsiteY3" fmla="*/ 26670 h 171450"/>
                  <a:gd name="connsiteX4" fmla="*/ 276225 w 310514"/>
                  <a:gd name="connsiteY4" fmla="*/ 22860 h 171450"/>
                  <a:gd name="connsiteX5" fmla="*/ 241935 w 310514"/>
                  <a:gd name="connsiteY5" fmla="*/ 11430 h 171450"/>
                  <a:gd name="connsiteX6" fmla="*/ 171450 w 310514"/>
                  <a:gd name="connsiteY6" fmla="*/ 0 h 171450"/>
                  <a:gd name="connsiteX7" fmla="*/ 100965 w 310514"/>
                  <a:gd name="connsiteY7" fmla="*/ 11430 h 171450"/>
                  <a:gd name="connsiteX8" fmla="*/ 17145 w 310514"/>
                  <a:gd name="connsiteY8" fmla="*/ 51435 h 171450"/>
                  <a:gd name="connsiteX9" fmla="*/ 0 w 310514"/>
                  <a:gd name="connsiteY9" fmla="*/ 85725 h 171450"/>
                  <a:gd name="connsiteX10" fmla="*/ 0 w 310514"/>
                  <a:gd name="connsiteY10" fmla="*/ 171450 h 171450"/>
                  <a:gd name="connsiteX11" fmla="*/ 205740 w 310514"/>
                  <a:gd name="connsiteY11" fmla="*/ 171450 h 171450"/>
                  <a:gd name="connsiteX12" fmla="*/ 222885 w 310514"/>
                  <a:gd name="connsiteY12" fmla="*/ 15430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0514" h="171450">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chemeClr val="accent4"/>
              </a:solidFill>
              <a:ln w="9525" cap="flat">
                <a:noFill/>
                <a:prstDash val="solid"/>
                <a:miter/>
              </a:ln>
            </p:spPr>
            <p:txBody>
              <a:bodyPr rtlCol="0" anchor="ctr"/>
              <a:lstStyle/>
              <a:p>
                <a:endParaRPr lang="en-US" sz="2000" dirty="0"/>
              </a:p>
            </p:txBody>
          </p:sp>
        </p:grpSp>
      </p:grpSp>
      <p:grpSp>
        <p:nvGrpSpPr>
          <p:cNvPr id="80" name="Group 79">
            <a:extLst>
              <a:ext uri="{FF2B5EF4-FFF2-40B4-BE49-F238E27FC236}">
                <a16:creationId xmlns:a16="http://schemas.microsoft.com/office/drawing/2014/main" id="{70689299-D4C8-4040-A553-74EB68B01F30}"/>
              </a:ext>
            </a:extLst>
          </p:cNvPr>
          <p:cNvGrpSpPr/>
          <p:nvPr/>
        </p:nvGrpSpPr>
        <p:grpSpPr>
          <a:xfrm>
            <a:off x="2842549" y="3457416"/>
            <a:ext cx="3322417" cy="933071"/>
            <a:chOff x="826628" y="3339529"/>
            <a:chExt cx="3257567" cy="914859"/>
          </a:xfrm>
        </p:grpSpPr>
        <p:sp>
          <p:nvSpPr>
            <p:cNvPr id="16" name="Freeform: Shape 15">
              <a:extLst>
                <a:ext uri="{FF2B5EF4-FFF2-40B4-BE49-F238E27FC236}">
                  <a16:creationId xmlns:a16="http://schemas.microsoft.com/office/drawing/2014/main" id="{29A55AA1-3FF8-4E87-A50B-34340159DED5}"/>
                </a:ext>
              </a:extLst>
            </p:cNvPr>
            <p:cNvSpPr/>
            <p:nvPr/>
          </p:nvSpPr>
          <p:spPr>
            <a:xfrm>
              <a:off x="1927741" y="3339529"/>
              <a:ext cx="2156454" cy="91485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816022">
                <a:spcBef>
                  <a:spcPct val="0"/>
                </a:spcBef>
                <a:spcAft>
                  <a:spcPct val="35000"/>
                </a:spcAft>
              </a:pPr>
              <a:r>
                <a:rPr lang="en-GB" sz="2000" dirty="0"/>
                <a:t>Network Topology &amp; Connectivity</a:t>
              </a:r>
              <a:endParaRPr lang="en-US" sz="2000" dirty="0"/>
            </a:p>
          </p:txBody>
        </p:sp>
        <p:pic>
          <p:nvPicPr>
            <p:cNvPr id="39" name="Graphic 38" descr="Network">
              <a:extLst>
                <a:ext uri="{FF2B5EF4-FFF2-40B4-BE49-F238E27FC236}">
                  <a16:creationId xmlns:a16="http://schemas.microsoft.com/office/drawing/2014/main" id="{FAEA2C92-07B5-4AAB-BF7C-6F20BC6915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6628" y="3339758"/>
              <a:ext cx="914400" cy="914400"/>
            </a:xfrm>
            <a:prstGeom prst="rect">
              <a:avLst/>
            </a:prstGeom>
          </p:spPr>
        </p:pic>
      </p:grpSp>
      <p:grpSp>
        <p:nvGrpSpPr>
          <p:cNvPr id="82" name="Group 81">
            <a:extLst>
              <a:ext uri="{FF2B5EF4-FFF2-40B4-BE49-F238E27FC236}">
                <a16:creationId xmlns:a16="http://schemas.microsoft.com/office/drawing/2014/main" id="{FFB511D9-FE61-466F-BD33-FC308739FCBA}"/>
              </a:ext>
            </a:extLst>
          </p:cNvPr>
          <p:cNvGrpSpPr/>
          <p:nvPr/>
        </p:nvGrpSpPr>
        <p:grpSpPr>
          <a:xfrm>
            <a:off x="4816121" y="1689603"/>
            <a:ext cx="2917587" cy="933071"/>
            <a:chOff x="4545929" y="1683442"/>
            <a:chExt cx="2860639" cy="914859"/>
          </a:xfrm>
        </p:grpSpPr>
        <p:sp>
          <p:nvSpPr>
            <p:cNvPr id="10" name="Freeform: Shape 9">
              <a:extLst>
                <a:ext uri="{FF2B5EF4-FFF2-40B4-BE49-F238E27FC236}">
                  <a16:creationId xmlns:a16="http://schemas.microsoft.com/office/drawing/2014/main" id="{0E9F97F5-25A4-413C-BE0F-7717664DB111}"/>
                </a:ext>
              </a:extLst>
            </p:cNvPr>
            <p:cNvSpPr/>
            <p:nvPr/>
          </p:nvSpPr>
          <p:spPr>
            <a:xfrm>
              <a:off x="5570842" y="1683442"/>
              <a:ext cx="1835726" cy="91485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816022">
                <a:spcBef>
                  <a:spcPct val="0"/>
                </a:spcBef>
                <a:spcAft>
                  <a:spcPct val="35000"/>
                </a:spcAft>
              </a:pPr>
              <a:r>
                <a:rPr lang="en-GB" sz="2000" dirty="0"/>
                <a:t>Identity</a:t>
              </a:r>
              <a:endParaRPr lang="en-US" sz="2000" dirty="0"/>
            </a:p>
          </p:txBody>
        </p:sp>
        <p:grpSp>
          <p:nvGrpSpPr>
            <p:cNvPr id="44" name="Graphic 42" descr="Employee badge">
              <a:extLst>
                <a:ext uri="{FF2B5EF4-FFF2-40B4-BE49-F238E27FC236}">
                  <a16:creationId xmlns:a16="http://schemas.microsoft.com/office/drawing/2014/main" id="{0A94D652-7BB2-4871-A257-5343C2F8DA8B}"/>
                </a:ext>
              </a:extLst>
            </p:cNvPr>
            <p:cNvGrpSpPr/>
            <p:nvPr/>
          </p:nvGrpSpPr>
          <p:grpSpPr>
            <a:xfrm>
              <a:off x="4545929" y="1817021"/>
              <a:ext cx="762000" cy="647700"/>
              <a:chOff x="5715000" y="3105150"/>
              <a:chExt cx="762000" cy="647700"/>
            </a:xfrm>
            <a:solidFill>
              <a:srgbClr val="50E6FF"/>
            </a:solidFill>
          </p:grpSpPr>
          <p:sp>
            <p:nvSpPr>
              <p:cNvPr id="45" name="Freeform: Shape 44">
                <a:extLst>
                  <a:ext uri="{FF2B5EF4-FFF2-40B4-BE49-F238E27FC236}">
                    <a16:creationId xmlns:a16="http://schemas.microsoft.com/office/drawing/2014/main" id="{72F37D20-A7E3-4813-8DC4-766536FD01E0}"/>
                  </a:ext>
                </a:extLst>
              </p:cNvPr>
              <p:cNvSpPr/>
              <p:nvPr/>
            </p:nvSpPr>
            <p:spPr>
              <a:xfrm>
                <a:off x="6038850" y="3105150"/>
                <a:ext cx="114300" cy="152400"/>
              </a:xfrm>
              <a:custGeom>
                <a:avLst/>
                <a:gdLst>
                  <a:gd name="connsiteX0" fmla="*/ 76200 w 114300"/>
                  <a:gd name="connsiteY0" fmla="*/ 152400 h 152400"/>
                  <a:gd name="connsiteX1" fmla="*/ 38100 w 114300"/>
                  <a:gd name="connsiteY1" fmla="*/ 152400 h 152400"/>
                  <a:gd name="connsiteX2" fmla="*/ 0 w 114300"/>
                  <a:gd name="connsiteY2" fmla="*/ 114300 h 152400"/>
                  <a:gd name="connsiteX3" fmla="*/ 0 w 114300"/>
                  <a:gd name="connsiteY3" fmla="*/ 38100 h 152400"/>
                  <a:gd name="connsiteX4" fmla="*/ 38100 w 114300"/>
                  <a:gd name="connsiteY4" fmla="*/ 0 h 152400"/>
                  <a:gd name="connsiteX5" fmla="*/ 76200 w 114300"/>
                  <a:gd name="connsiteY5" fmla="*/ 0 h 152400"/>
                  <a:gd name="connsiteX6" fmla="*/ 114300 w 114300"/>
                  <a:gd name="connsiteY6" fmla="*/ 38100 h 152400"/>
                  <a:gd name="connsiteX7" fmla="*/ 114300 w 114300"/>
                  <a:gd name="connsiteY7" fmla="*/ 114300 h 152400"/>
                  <a:gd name="connsiteX8" fmla="*/ 76200 w 114300"/>
                  <a:gd name="connsiteY8" fmla="*/ 1524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 h="152400">
                    <a:moveTo>
                      <a:pt x="76200" y="152400"/>
                    </a:moveTo>
                    <a:lnTo>
                      <a:pt x="38100" y="152400"/>
                    </a:lnTo>
                    <a:cubicBezTo>
                      <a:pt x="17145" y="152400"/>
                      <a:pt x="0" y="135255"/>
                      <a:pt x="0" y="114300"/>
                    </a:cubicBezTo>
                    <a:lnTo>
                      <a:pt x="0" y="38100"/>
                    </a:lnTo>
                    <a:cubicBezTo>
                      <a:pt x="0" y="17145"/>
                      <a:pt x="17145" y="0"/>
                      <a:pt x="38100" y="0"/>
                    </a:cubicBezTo>
                    <a:lnTo>
                      <a:pt x="76200" y="0"/>
                    </a:lnTo>
                    <a:cubicBezTo>
                      <a:pt x="97155" y="0"/>
                      <a:pt x="114300" y="17145"/>
                      <a:pt x="114300" y="38100"/>
                    </a:cubicBezTo>
                    <a:lnTo>
                      <a:pt x="114300" y="114300"/>
                    </a:lnTo>
                    <a:cubicBezTo>
                      <a:pt x="114300" y="135255"/>
                      <a:pt x="97155" y="152400"/>
                      <a:pt x="76200" y="152400"/>
                    </a:cubicBezTo>
                    <a:close/>
                  </a:path>
                </a:pathLst>
              </a:custGeom>
              <a:solidFill>
                <a:schemeClr val="accent5"/>
              </a:solidFill>
              <a:ln w="9525" cap="flat">
                <a:noFill/>
                <a:prstDash val="solid"/>
                <a:miter/>
              </a:ln>
            </p:spPr>
            <p:txBody>
              <a:bodyPr rtlCol="0" anchor="ctr"/>
              <a:lstStyle/>
              <a:p>
                <a:endParaRPr lang="en-US" sz="2000" dirty="0"/>
              </a:p>
            </p:txBody>
          </p:sp>
          <p:sp>
            <p:nvSpPr>
              <p:cNvPr id="46" name="Freeform: Shape 45">
                <a:extLst>
                  <a:ext uri="{FF2B5EF4-FFF2-40B4-BE49-F238E27FC236}">
                    <a16:creationId xmlns:a16="http://schemas.microsoft.com/office/drawing/2014/main" id="{77852214-CFBC-4F83-8647-8331AA2C4573}"/>
                  </a:ext>
                </a:extLst>
              </p:cNvPr>
              <p:cNvSpPr/>
              <p:nvPr/>
            </p:nvSpPr>
            <p:spPr>
              <a:xfrm>
                <a:off x="5715000" y="3219450"/>
                <a:ext cx="762000" cy="533400"/>
              </a:xfrm>
              <a:custGeom>
                <a:avLst/>
                <a:gdLst>
                  <a:gd name="connsiteX0" fmla="*/ 685800 w 762000"/>
                  <a:gd name="connsiteY0" fmla="*/ 228600 h 533400"/>
                  <a:gd name="connsiteX1" fmla="*/ 457200 w 762000"/>
                  <a:gd name="connsiteY1" fmla="*/ 228600 h 533400"/>
                  <a:gd name="connsiteX2" fmla="*/ 457200 w 762000"/>
                  <a:gd name="connsiteY2" fmla="*/ 190500 h 533400"/>
                  <a:gd name="connsiteX3" fmla="*/ 685800 w 762000"/>
                  <a:gd name="connsiteY3" fmla="*/ 190500 h 533400"/>
                  <a:gd name="connsiteX4" fmla="*/ 685800 w 762000"/>
                  <a:gd name="connsiteY4" fmla="*/ 228600 h 533400"/>
                  <a:gd name="connsiteX5" fmla="*/ 685800 w 762000"/>
                  <a:gd name="connsiteY5" fmla="*/ 342900 h 533400"/>
                  <a:gd name="connsiteX6" fmla="*/ 457200 w 762000"/>
                  <a:gd name="connsiteY6" fmla="*/ 342900 h 533400"/>
                  <a:gd name="connsiteX7" fmla="*/ 457200 w 762000"/>
                  <a:gd name="connsiteY7" fmla="*/ 304800 h 533400"/>
                  <a:gd name="connsiteX8" fmla="*/ 685800 w 762000"/>
                  <a:gd name="connsiteY8" fmla="*/ 304800 h 533400"/>
                  <a:gd name="connsiteX9" fmla="*/ 685800 w 762000"/>
                  <a:gd name="connsiteY9" fmla="*/ 342900 h 533400"/>
                  <a:gd name="connsiteX10" fmla="*/ 685800 w 762000"/>
                  <a:gd name="connsiteY10" fmla="*/ 457200 h 533400"/>
                  <a:gd name="connsiteX11" fmla="*/ 457200 w 762000"/>
                  <a:gd name="connsiteY11" fmla="*/ 457200 h 533400"/>
                  <a:gd name="connsiteX12" fmla="*/ 457200 w 762000"/>
                  <a:gd name="connsiteY12" fmla="*/ 419100 h 533400"/>
                  <a:gd name="connsiteX13" fmla="*/ 685800 w 762000"/>
                  <a:gd name="connsiteY13" fmla="*/ 419100 h 533400"/>
                  <a:gd name="connsiteX14" fmla="*/ 685800 w 762000"/>
                  <a:gd name="connsiteY14" fmla="*/ 457200 h 533400"/>
                  <a:gd name="connsiteX15" fmla="*/ 381000 w 762000"/>
                  <a:gd name="connsiteY15" fmla="*/ 457200 h 533400"/>
                  <a:gd name="connsiteX16" fmla="*/ 76200 w 762000"/>
                  <a:gd name="connsiteY16" fmla="*/ 457200 h 533400"/>
                  <a:gd name="connsiteX17" fmla="*/ 76200 w 762000"/>
                  <a:gd name="connsiteY17" fmla="*/ 381000 h 533400"/>
                  <a:gd name="connsiteX18" fmla="*/ 91440 w 762000"/>
                  <a:gd name="connsiteY18" fmla="*/ 350520 h 533400"/>
                  <a:gd name="connsiteX19" fmla="*/ 165735 w 762000"/>
                  <a:gd name="connsiteY19" fmla="*/ 314325 h 533400"/>
                  <a:gd name="connsiteX20" fmla="*/ 228600 w 762000"/>
                  <a:gd name="connsiteY20" fmla="*/ 304800 h 533400"/>
                  <a:gd name="connsiteX21" fmla="*/ 291465 w 762000"/>
                  <a:gd name="connsiteY21" fmla="*/ 314325 h 533400"/>
                  <a:gd name="connsiteX22" fmla="*/ 365760 w 762000"/>
                  <a:gd name="connsiteY22" fmla="*/ 350520 h 533400"/>
                  <a:gd name="connsiteX23" fmla="*/ 381000 w 762000"/>
                  <a:gd name="connsiteY23" fmla="*/ 381000 h 533400"/>
                  <a:gd name="connsiteX24" fmla="*/ 381000 w 762000"/>
                  <a:gd name="connsiteY24" fmla="*/ 457200 h 533400"/>
                  <a:gd name="connsiteX25" fmla="*/ 228600 w 762000"/>
                  <a:gd name="connsiteY25" fmla="*/ 133350 h 533400"/>
                  <a:gd name="connsiteX26" fmla="*/ 304800 w 762000"/>
                  <a:gd name="connsiteY26" fmla="*/ 209550 h 533400"/>
                  <a:gd name="connsiteX27" fmla="*/ 228600 w 762000"/>
                  <a:gd name="connsiteY27" fmla="*/ 285750 h 533400"/>
                  <a:gd name="connsiteX28" fmla="*/ 152400 w 762000"/>
                  <a:gd name="connsiteY28" fmla="*/ 209550 h 533400"/>
                  <a:gd name="connsiteX29" fmla="*/ 228600 w 762000"/>
                  <a:gd name="connsiteY29" fmla="*/ 133350 h 533400"/>
                  <a:gd name="connsiteX30" fmla="*/ 723900 w 762000"/>
                  <a:gd name="connsiteY30" fmla="*/ 0 h 533400"/>
                  <a:gd name="connsiteX31" fmla="*/ 476250 w 762000"/>
                  <a:gd name="connsiteY31" fmla="*/ 0 h 533400"/>
                  <a:gd name="connsiteX32" fmla="*/ 400050 w 762000"/>
                  <a:gd name="connsiteY32" fmla="*/ 76200 h 533400"/>
                  <a:gd name="connsiteX33" fmla="*/ 361950 w 762000"/>
                  <a:gd name="connsiteY33" fmla="*/ 76200 h 533400"/>
                  <a:gd name="connsiteX34" fmla="*/ 285750 w 762000"/>
                  <a:gd name="connsiteY34" fmla="*/ 0 h 533400"/>
                  <a:gd name="connsiteX35" fmla="*/ 38100 w 762000"/>
                  <a:gd name="connsiteY35" fmla="*/ 0 h 533400"/>
                  <a:gd name="connsiteX36" fmla="*/ 0 w 762000"/>
                  <a:gd name="connsiteY36" fmla="*/ 38100 h 533400"/>
                  <a:gd name="connsiteX37" fmla="*/ 0 w 762000"/>
                  <a:gd name="connsiteY37" fmla="*/ 495300 h 533400"/>
                  <a:gd name="connsiteX38" fmla="*/ 38100 w 762000"/>
                  <a:gd name="connsiteY38" fmla="*/ 533400 h 533400"/>
                  <a:gd name="connsiteX39" fmla="*/ 723900 w 762000"/>
                  <a:gd name="connsiteY39" fmla="*/ 533400 h 533400"/>
                  <a:gd name="connsiteX40" fmla="*/ 762000 w 762000"/>
                  <a:gd name="connsiteY40" fmla="*/ 495300 h 533400"/>
                  <a:gd name="connsiteX41" fmla="*/ 762000 w 762000"/>
                  <a:gd name="connsiteY41" fmla="*/ 38100 h 533400"/>
                  <a:gd name="connsiteX42" fmla="*/ 723900 w 762000"/>
                  <a:gd name="connsiteY42"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62000" h="533400">
                    <a:moveTo>
                      <a:pt x="685800" y="228600"/>
                    </a:moveTo>
                    <a:lnTo>
                      <a:pt x="457200" y="228600"/>
                    </a:lnTo>
                    <a:lnTo>
                      <a:pt x="457200" y="190500"/>
                    </a:lnTo>
                    <a:lnTo>
                      <a:pt x="685800" y="190500"/>
                    </a:lnTo>
                    <a:lnTo>
                      <a:pt x="685800" y="228600"/>
                    </a:lnTo>
                    <a:close/>
                    <a:moveTo>
                      <a:pt x="685800" y="342900"/>
                    </a:moveTo>
                    <a:lnTo>
                      <a:pt x="457200" y="342900"/>
                    </a:lnTo>
                    <a:lnTo>
                      <a:pt x="457200" y="304800"/>
                    </a:lnTo>
                    <a:lnTo>
                      <a:pt x="685800" y="304800"/>
                    </a:lnTo>
                    <a:lnTo>
                      <a:pt x="685800" y="342900"/>
                    </a:lnTo>
                    <a:close/>
                    <a:moveTo>
                      <a:pt x="685800" y="457200"/>
                    </a:moveTo>
                    <a:lnTo>
                      <a:pt x="457200" y="457200"/>
                    </a:lnTo>
                    <a:lnTo>
                      <a:pt x="457200" y="419100"/>
                    </a:lnTo>
                    <a:lnTo>
                      <a:pt x="685800" y="419100"/>
                    </a:lnTo>
                    <a:lnTo>
                      <a:pt x="685800" y="457200"/>
                    </a:lnTo>
                    <a:close/>
                    <a:moveTo>
                      <a:pt x="381000" y="457200"/>
                    </a:moveTo>
                    <a:lnTo>
                      <a:pt x="76200" y="457200"/>
                    </a:lnTo>
                    <a:lnTo>
                      <a:pt x="76200" y="381000"/>
                    </a:lnTo>
                    <a:cubicBezTo>
                      <a:pt x="76200" y="369570"/>
                      <a:pt x="81915" y="358140"/>
                      <a:pt x="91440" y="350520"/>
                    </a:cubicBezTo>
                    <a:cubicBezTo>
                      <a:pt x="112395" y="335280"/>
                      <a:pt x="139065" y="321945"/>
                      <a:pt x="165735" y="314325"/>
                    </a:cubicBezTo>
                    <a:cubicBezTo>
                      <a:pt x="186690" y="308610"/>
                      <a:pt x="207645" y="304800"/>
                      <a:pt x="228600" y="304800"/>
                    </a:cubicBezTo>
                    <a:cubicBezTo>
                      <a:pt x="251460" y="304800"/>
                      <a:pt x="272415" y="308610"/>
                      <a:pt x="291465" y="314325"/>
                    </a:cubicBezTo>
                    <a:cubicBezTo>
                      <a:pt x="318135" y="321945"/>
                      <a:pt x="344805" y="333375"/>
                      <a:pt x="365760" y="350520"/>
                    </a:cubicBezTo>
                    <a:cubicBezTo>
                      <a:pt x="375285" y="358140"/>
                      <a:pt x="381000" y="369570"/>
                      <a:pt x="381000" y="381000"/>
                    </a:cubicBezTo>
                    <a:lnTo>
                      <a:pt x="381000" y="457200"/>
                    </a:lnTo>
                    <a:close/>
                    <a:moveTo>
                      <a:pt x="228600" y="133350"/>
                    </a:moveTo>
                    <a:cubicBezTo>
                      <a:pt x="270510" y="133350"/>
                      <a:pt x="304800" y="167640"/>
                      <a:pt x="304800" y="209550"/>
                    </a:cubicBezTo>
                    <a:cubicBezTo>
                      <a:pt x="304800" y="251460"/>
                      <a:pt x="270510" y="285750"/>
                      <a:pt x="228600" y="285750"/>
                    </a:cubicBezTo>
                    <a:cubicBezTo>
                      <a:pt x="186690" y="285750"/>
                      <a:pt x="152400" y="251460"/>
                      <a:pt x="152400" y="209550"/>
                    </a:cubicBezTo>
                    <a:cubicBezTo>
                      <a:pt x="152400" y="167640"/>
                      <a:pt x="186690" y="133350"/>
                      <a:pt x="228600" y="133350"/>
                    </a:cubicBezTo>
                    <a:close/>
                    <a:moveTo>
                      <a:pt x="723900" y="0"/>
                    </a:moveTo>
                    <a:lnTo>
                      <a:pt x="476250" y="0"/>
                    </a:lnTo>
                    <a:cubicBezTo>
                      <a:pt x="476250" y="41910"/>
                      <a:pt x="441960" y="76200"/>
                      <a:pt x="400050" y="76200"/>
                    </a:cubicBezTo>
                    <a:lnTo>
                      <a:pt x="361950" y="76200"/>
                    </a:lnTo>
                    <a:cubicBezTo>
                      <a:pt x="320040" y="76200"/>
                      <a:pt x="285750" y="41910"/>
                      <a:pt x="285750" y="0"/>
                    </a:cubicBezTo>
                    <a:lnTo>
                      <a:pt x="38100" y="0"/>
                    </a:lnTo>
                    <a:cubicBezTo>
                      <a:pt x="17145" y="0"/>
                      <a:pt x="0" y="17145"/>
                      <a:pt x="0" y="38100"/>
                    </a:cubicBezTo>
                    <a:lnTo>
                      <a:pt x="0" y="495300"/>
                    </a:lnTo>
                    <a:cubicBezTo>
                      <a:pt x="0" y="516255"/>
                      <a:pt x="17145" y="533400"/>
                      <a:pt x="38100" y="533400"/>
                    </a:cubicBezTo>
                    <a:lnTo>
                      <a:pt x="723900" y="533400"/>
                    </a:lnTo>
                    <a:cubicBezTo>
                      <a:pt x="744855" y="533400"/>
                      <a:pt x="762000" y="516255"/>
                      <a:pt x="762000" y="495300"/>
                    </a:cubicBezTo>
                    <a:lnTo>
                      <a:pt x="762000" y="38100"/>
                    </a:lnTo>
                    <a:cubicBezTo>
                      <a:pt x="762000" y="17145"/>
                      <a:pt x="744855" y="0"/>
                      <a:pt x="723900" y="0"/>
                    </a:cubicBezTo>
                    <a:close/>
                  </a:path>
                </a:pathLst>
              </a:custGeom>
              <a:solidFill>
                <a:schemeClr val="accent4"/>
              </a:solidFill>
              <a:ln w="9525" cap="flat">
                <a:noFill/>
                <a:prstDash val="solid"/>
                <a:miter/>
              </a:ln>
            </p:spPr>
            <p:txBody>
              <a:bodyPr rtlCol="0" anchor="ctr"/>
              <a:lstStyle/>
              <a:p>
                <a:endParaRPr lang="en-US" sz="2000" dirty="0"/>
              </a:p>
            </p:txBody>
          </p:sp>
        </p:grpSp>
      </p:grpSp>
      <p:grpSp>
        <p:nvGrpSpPr>
          <p:cNvPr id="86" name="Group 85">
            <a:extLst>
              <a:ext uri="{FF2B5EF4-FFF2-40B4-BE49-F238E27FC236}">
                <a16:creationId xmlns:a16="http://schemas.microsoft.com/office/drawing/2014/main" id="{CCF5E964-C448-4A43-89A7-8611DA3F5BBF}"/>
              </a:ext>
            </a:extLst>
          </p:cNvPr>
          <p:cNvGrpSpPr/>
          <p:nvPr/>
        </p:nvGrpSpPr>
        <p:grpSpPr>
          <a:xfrm>
            <a:off x="8688658" y="5224995"/>
            <a:ext cx="2625207" cy="933071"/>
            <a:chOff x="8388201" y="5174559"/>
            <a:chExt cx="2573966" cy="914859"/>
          </a:xfrm>
        </p:grpSpPr>
        <p:sp>
          <p:nvSpPr>
            <p:cNvPr id="19" name="Freeform: Shape 18">
              <a:extLst>
                <a:ext uri="{FF2B5EF4-FFF2-40B4-BE49-F238E27FC236}">
                  <a16:creationId xmlns:a16="http://schemas.microsoft.com/office/drawing/2014/main" id="{270A49C1-7A77-42A3-8F45-BC6E5CA69C5F}"/>
                </a:ext>
              </a:extLst>
            </p:cNvPr>
            <p:cNvSpPr/>
            <p:nvPr/>
          </p:nvSpPr>
          <p:spPr>
            <a:xfrm>
              <a:off x="9270613" y="5174559"/>
              <a:ext cx="1691554" cy="91485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816022">
                <a:spcBef>
                  <a:spcPct val="0"/>
                </a:spcBef>
                <a:spcAft>
                  <a:spcPct val="35000"/>
                </a:spcAft>
              </a:pPr>
              <a:r>
                <a:rPr lang="en-GB" sz="2000" dirty="0"/>
                <a:t>Operations baseline</a:t>
              </a:r>
              <a:endParaRPr lang="en-US" sz="2000" dirty="0"/>
            </a:p>
          </p:txBody>
        </p:sp>
        <p:grpSp>
          <p:nvGrpSpPr>
            <p:cNvPr id="49" name="Graphic 47" descr="Checklist">
              <a:extLst>
                <a:ext uri="{FF2B5EF4-FFF2-40B4-BE49-F238E27FC236}">
                  <a16:creationId xmlns:a16="http://schemas.microsoft.com/office/drawing/2014/main" id="{500D82D7-5226-4A55-A1D2-332ADDC2F426}"/>
                </a:ext>
              </a:extLst>
            </p:cNvPr>
            <p:cNvGrpSpPr/>
            <p:nvPr/>
          </p:nvGrpSpPr>
          <p:grpSpPr>
            <a:xfrm>
              <a:off x="8388201" y="5250988"/>
              <a:ext cx="590550" cy="762000"/>
              <a:chOff x="5800725" y="3048000"/>
              <a:chExt cx="590550" cy="762000"/>
            </a:xfrm>
            <a:solidFill>
              <a:srgbClr val="0078D4"/>
            </a:solidFill>
          </p:grpSpPr>
          <p:sp>
            <p:nvSpPr>
              <p:cNvPr id="50" name="Freeform: Shape 49">
                <a:extLst>
                  <a:ext uri="{FF2B5EF4-FFF2-40B4-BE49-F238E27FC236}">
                    <a16:creationId xmlns:a16="http://schemas.microsoft.com/office/drawing/2014/main" id="{552AA662-37C6-4C14-8AF4-D3022E7C11F6}"/>
                  </a:ext>
                </a:extLst>
              </p:cNvPr>
              <p:cNvSpPr/>
              <p:nvPr/>
            </p:nvSpPr>
            <p:spPr>
              <a:xfrm>
                <a:off x="5800725" y="3048000"/>
                <a:ext cx="590550" cy="762000"/>
              </a:xfrm>
              <a:custGeom>
                <a:avLst/>
                <a:gdLst>
                  <a:gd name="connsiteX0" fmla="*/ 57150 w 590550"/>
                  <a:gd name="connsiteY0" fmla="*/ 57150 h 762000"/>
                  <a:gd name="connsiteX1" fmla="*/ 533400 w 590550"/>
                  <a:gd name="connsiteY1" fmla="*/ 57150 h 762000"/>
                  <a:gd name="connsiteX2" fmla="*/ 533400 w 590550"/>
                  <a:gd name="connsiteY2" fmla="*/ 704850 h 762000"/>
                  <a:gd name="connsiteX3" fmla="*/ 57150 w 590550"/>
                  <a:gd name="connsiteY3" fmla="*/ 704850 h 762000"/>
                  <a:gd name="connsiteX4" fmla="*/ 57150 w 590550"/>
                  <a:gd name="connsiteY4" fmla="*/ 57150 h 762000"/>
                  <a:gd name="connsiteX5" fmla="*/ 0 w 590550"/>
                  <a:gd name="connsiteY5" fmla="*/ 762000 h 762000"/>
                  <a:gd name="connsiteX6" fmla="*/ 590550 w 590550"/>
                  <a:gd name="connsiteY6" fmla="*/ 762000 h 762000"/>
                  <a:gd name="connsiteX7" fmla="*/ 590550 w 590550"/>
                  <a:gd name="connsiteY7" fmla="*/ 0 h 762000"/>
                  <a:gd name="connsiteX8" fmla="*/ 0 w 590550"/>
                  <a:gd name="connsiteY8" fmla="*/ 0 h 762000"/>
                  <a:gd name="connsiteX9" fmla="*/ 0 w 590550"/>
                  <a:gd name="connsiteY9" fmla="*/ 76200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0550" h="762000">
                    <a:moveTo>
                      <a:pt x="57150" y="57150"/>
                    </a:moveTo>
                    <a:lnTo>
                      <a:pt x="533400" y="57150"/>
                    </a:lnTo>
                    <a:lnTo>
                      <a:pt x="533400" y="704850"/>
                    </a:lnTo>
                    <a:lnTo>
                      <a:pt x="57150" y="704850"/>
                    </a:lnTo>
                    <a:lnTo>
                      <a:pt x="57150" y="57150"/>
                    </a:lnTo>
                    <a:close/>
                    <a:moveTo>
                      <a:pt x="0" y="762000"/>
                    </a:moveTo>
                    <a:lnTo>
                      <a:pt x="590550" y="762000"/>
                    </a:lnTo>
                    <a:lnTo>
                      <a:pt x="590550" y="0"/>
                    </a:lnTo>
                    <a:lnTo>
                      <a:pt x="0" y="0"/>
                    </a:lnTo>
                    <a:lnTo>
                      <a:pt x="0" y="762000"/>
                    </a:lnTo>
                    <a:close/>
                  </a:path>
                </a:pathLst>
              </a:custGeom>
              <a:solidFill>
                <a:schemeClr val="accent4"/>
              </a:solidFill>
              <a:ln w="9525" cap="flat">
                <a:noFill/>
                <a:prstDash val="solid"/>
                <a:miter/>
              </a:ln>
            </p:spPr>
            <p:txBody>
              <a:bodyPr rtlCol="0" anchor="ctr"/>
              <a:lstStyle/>
              <a:p>
                <a:endParaRPr lang="en-US" sz="2000" dirty="0">
                  <a:solidFill>
                    <a:schemeClr val="accent4"/>
                  </a:solidFill>
                </a:endParaRPr>
              </a:p>
            </p:txBody>
          </p:sp>
          <p:sp>
            <p:nvSpPr>
              <p:cNvPr id="51" name="Freeform: Shape 50">
                <a:extLst>
                  <a:ext uri="{FF2B5EF4-FFF2-40B4-BE49-F238E27FC236}">
                    <a16:creationId xmlns:a16="http://schemas.microsoft.com/office/drawing/2014/main" id="{850CD74D-390A-48DE-8BC7-AEB7F48666E3}"/>
                  </a:ext>
                </a:extLst>
              </p:cNvPr>
              <p:cNvSpPr/>
              <p:nvPr/>
            </p:nvSpPr>
            <p:spPr>
              <a:xfrm>
                <a:off x="6115050" y="3190875"/>
                <a:ext cx="161925" cy="38100"/>
              </a:xfrm>
              <a:custGeom>
                <a:avLst/>
                <a:gdLst>
                  <a:gd name="connsiteX0" fmla="*/ 0 w 161925"/>
                  <a:gd name="connsiteY0" fmla="*/ 0 h 38100"/>
                  <a:gd name="connsiteX1" fmla="*/ 161925 w 161925"/>
                  <a:gd name="connsiteY1" fmla="*/ 0 h 38100"/>
                  <a:gd name="connsiteX2" fmla="*/ 161925 w 161925"/>
                  <a:gd name="connsiteY2" fmla="*/ 38100 h 38100"/>
                  <a:gd name="connsiteX3" fmla="*/ 0 w 16192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61925" h="38100">
                    <a:moveTo>
                      <a:pt x="0" y="0"/>
                    </a:moveTo>
                    <a:lnTo>
                      <a:pt x="161925" y="0"/>
                    </a:lnTo>
                    <a:lnTo>
                      <a:pt x="161925" y="38100"/>
                    </a:lnTo>
                    <a:lnTo>
                      <a:pt x="0" y="38100"/>
                    </a:lnTo>
                    <a:close/>
                  </a:path>
                </a:pathLst>
              </a:custGeom>
              <a:solidFill>
                <a:schemeClr val="accent4"/>
              </a:solidFill>
              <a:ln w="9525" cap="flat">
                <a:noFill/>
                <a:prstDash val="solid"/>
                <a:miter/>
              </a:ln>
            </p:spPr>
            <p:txBody>
              <a:bodyPr rtlCol="0" anchor="ctr"/>
              <a:lstStyle/>
              <a:p>
                <a:endParaRPr lang="en-US" sz="2000" dirty="0">
                  <a:solidFill>
                    <a:schemeClr val="accent4"/>
                  </a:solidFill>
                </a:endParaRPr>
              </a:p>
            </p:txBody>
          </p:sp>
          <p:sp>
            <p:nvSpPr>
              <p:cNvPr id="52" name="Freeform: Shape 51">
                <a:extLst>
                  <a:ext uri="{FF2B5EF4-FFF2-40B4-BE49-F238E27FC236}">
                    <a16:creationId xmlns:a16="http://schemas.microsoft.com/office/drawing/2014/main" id="{A30A1A25-2523-419D-9C7B-516B4CCD211B}"/>
                  </a:ext>
                </a:extLst>
              </p:cNvPr>
              <p:cNvSpPr/>
              <p:nvPr/>
            </p:nvSpPr>
            <p:spPr>
              <a:xfrm>
                <a:off x="6115050" y="3343275"/>
                <a:ext cx="161925" cy="38100"/>
              </a:xfrm>
              <a:custGeom>
                <a:avLst/>
                <a:gdLst>
                  <a:gd name="connsiteX0" fmla="*/ 0 w 161925"/>
                  <a:gd name="connsiteY0" fmla="*/ 0 h 38100"/>
                  <a:gd name="connsiteX1" fmla="*/ 161925 w 161925"/>
                  <a:gd name="connsiteY1" fmla="*/ 0 h 38100"/>
                  <a:gd name="connsiteX2" fmla="*/ 161925 w 161925"/>
                  <a:gd name="connsiteY2" fmla="*/ 38100 h 38100"/>
                  <a:gd name="connsiteX3" fmla="*/ 0 w 16192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61925" h="38100">
                    <a:moveTo>
                      <a:pt x="0" y="0"/>
                    </a:moveTo>
                    <a:lnTo>
                      <a:pt x="161925" y="0"/>
                    </a:lnTo>
                    <a:lnTo>
                      <a:pt x="161925" y="38100"/>
                    </a:lnTo>
                    <a:lnTo>
                      <a:pt x="0" y="38100"/>
                    </a:lnTo>
                    <a:close/>
                  </a:path>
                </a:pathLst>
              </a:custGeom>
              <a:solidFill>
                <a:schemeClr val="accent4"/>
              </a:solidFill>
              <a:ln w="9525" cap="flat">
                <a:noFill/>
                <a:prstDash val="solid"/>
                <a:miter/>
              </a:ln>
            </p:spPr>
            <p:txBody>
              <a:bodyPr rtlCol="0" anchor="ctr"/>
              <a:lstStyle/>
              <a:p>
                <a:endParaRPr lang="en-US" sz="2000" dirty="0">
                  <a:solidFill>
                    <a:schemeClr val="accent4"/>
                  </a:solidFill>
                </a:endParaRPr>
              </a:p>
            </p:txBody>
          </p:sp>
          <p:sp>
            <p:nvSpPr>
              <p:cNvPr id="53" name="Freeform: Shape 52">
                <a:extLst>
                  <a:ext uri="{FF2B5EF4-FFF2-40B4-BE49-F238E27FC236}">
                    <a16:creationId xmlns:a16="http://schemas.microsoft.com/office/drawing/2014/main" id="{B088B6D4-B64C-406D-98A0-0BCA069FCDC1}"/>
                  </a:ext>
                </a:extLst>
              </p:cNvPr>
              <p:cNvSpPr/>
              <p:nvPr/>
            </p:nvSpPr>
            <p:spPr>
              <a:xfrm>
                <a:off x="6115050" y="3648075"/>
                <a:ext cx="161925" cy="38100"/>
              </a:xfrm>
              <a:custGeom>
                <a:avLst/>
                <a:gdLst>
                  <a:gd name="connsiteX0" fmla="*/ 0 w 161925"/>
                  <a:gd name="connsiteY0" fmla="*/ 0 h 38100"/>
                  <a:gd name="connsiteX1" fmla="*/ 161925 w 161925"/>
                  <a:gd name="connsiteY1" fmla="*/ 0 h 38100"/>
                  <a:gd name="connsiteX2" fmla="*/ 161925 w 161925"/>
                  <a:gd name="connsiteY2" fmla="*/ 38100 h 38100"/>
                  <a:gd name="connsiteX3" fmla="*/ 0 w 16192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61925" h="38100">
                    <a:moveTo>
                      <a:pt x="0" y="0"/>
                    </a:moveTo>
                    <a:lnTo>
                      <a:pt x="161925" y="0"/>
                    </a:lnTo>
                    <a:lnTo>
                      <a:pt x="161925" y="38100"/>
                    </a:lnTo>
                    <a:lnTo>
                      <a:pt x="0" y="38100"/>
                    </a:lnTo>
                    <a:close/>
                  </a:path>
                </a:pathLst>
              </a:custGeom>
              <a:solidFill>
                <a:schemeClr val="accent4"/>
              </a:solidFill>
              <a:ln w="9525" cap="flat">
                <a:noFill/>
                <a:prstDash val="solid"/>
                <a:miter/>
              </a:ln>
            </p:spPr>
            <p:txBody>
              <a:bodyPr rtlCol="0" anchor="ctr"/>
              <a:lstStyle/>
              <a:p>
                <a:endParaRPr lang="en-US" sz="2000" dirty="0">
                  <a:solidFill>
                    <a:schemeClr val="accent4"/>
                  </a:solidFill>
                </a:endParaRPr>
              </a:p>
            </p:txBody>
          </p:sp>
          <p:sp>
            <p:nvSpPr>
              <p:cNvPr id="54" name="Freeform: Shape 53">
                <a:extLst>
                  <a:ext uri="{FF2B5EF4-FFF2-40B4-BE49-F238E27FC236}">
                    <a16:creationId xmlns:a16="http://schemas.microsoft.com/office/drawing/2014/main" id="{B426EBC1-F266-489F-8BFE-7BECF3BD247A}"/>
                  </a:ext>
                </a:extLst>
              </p:cNvPr>
              <p:cNvSpPr/>
              <p:nvPr/>
            </p:nvSpPr>
            <p:spPr>
              <a:xfrm>
                <a:off x="6115050" y="3495675"/>
                <a:ext cx="161925" cy="38100"/>
              </a:xfrm>
              <a:custGeom>
                <a:avLst/>
                <a:gdLst>
                  <a:gd name="connsiteX0" fmla="*/ 0 w 161925"/>
                  <a:gd name="connsiteY0" fmla="*/ 0 h 38100"/>
                  <a:gd name="connsiteX1" fmla="*/ 161925 w 161925"/>
                  <a:gd name="connsiteY1" fmla="*/ 0 h 38100"/>
                  <a:gd name="connsiteX2" fmla="*/ 161925 w 161925"/>
                  <a:gd name="connsiteY2" fmla="*/ 38100 h 38100"/>
                  <a:gd name="connsiteX3" fmla="*/ 0 w 16192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61925" h="38100">
                    <a:moveTo>
                      <a:pt x="0" y="0"/>
                    </a:moveTo>
                    <a:lnTo>
                      <a:pt x="161925" y="0"/>
                    </a:lnTo>
                    <a:lnTo>
                      <a:pt x="161925" y="38100"/>
                    </a:lnTo>
                    <a:lnTo>
                      <a:pt x="0" y="38100"/>
                    </a:lnTo>
                    <a:close/>
                  </a:path>
                </a:pathLst>
              </a:custGeom>
              <a:solidFill>
                <a:schemeClr val="accent4"/>
              </a:solidFill>
              <a:ln w="9525" cap="flat">
                <a:noFill/>
                <a:prstDash val="solid"/>
                <a:miter/>
              </a:ln>
            </p:spPr>
            <p:txBody>
              <a:bodyPr rtlCol="0" anchor="ctr"/>
              <a:lstStyle/>
              <a:p>
                <a:endParaRPr lang="en-US" sz="2000" dirty="0">
                  <a:solidFill>
                    <a:schemeClr val="accent4"/>
                  </a:solidFill>
                </a:endParaRPr>
              </a:p>
            </p:txBody>
          </p:sp>
          <p:sp>
            <p:nvSpPr>
              <p:cNvPr id="55" name="Freeform: Shape 54">
                <a:extLst>
                  <a:ext uri="{FF2B5EF4-FFF2-40B4-BE49-F238E27FC236}">
                    <a16:creationId xmlns:a16="http://schemas.microsoft.com/office/drawing/2014/main" id="{879D34A6-ADB7-440B-B6A6-44328B0EB85A}"/>
                  </a:ext>
                </a:extLst>
              </p:cNvPr>
              <p:cNvSpPr/>
              <p:nvPr/>
            </p:nvSpPr>
            <p:spPr>
              <a:xfrm>
                <a:off x="5915025" y="3143250"/>
                <a:ext cx="140969" cy="116205"/>
              </a:xfrm>
              <a:custGeom>
                <a:avLst/>
                <a:gdLst>
                  <a:gd name="connsiteX0" fmla="*/ 140970 w 140969"/>
                  <a:gd name="connsiteY0" fmla="*/ 26670 h 116205"/>
                  <a:gd name="connsiteX1" fmla="*/ 114300 w 140969"/>
                  <a:gd name="connsiteY1" fmla="*/ 0 h 116205"/>
                  <a:gd name="connsiteX2" fmla="*/ 51435 w 140969"/>
                  <a:gd name="connsiteY2" fmla="*/ 62865 h 116205"/>
                  <a:gd name="connsiteX3" fmla="*/ 26670 w 140969"/>
                  <a:gd name="connsiteY3" fmla="*/ 38100 h 116205"/>
                  <a:gd name="connsiteX4" fmla="*/ 0 w 140969"/>
                  <a:gd name="connsiteY4" fmla="*/ 64770 h 116205"/>
                  <a:gd name="connsiteX5" fmla="*/ 51435 w 140969"/>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969" h="116205">
                    <a:moveTo>
                      <a:pt x="140970" y="26670"/>
                    </a:moveTo>
                    <a:lnTo>
                      <a:pt x="114300" y="0"/>
                    </a:lnTo>
                    <a:lnTo>
                      <a:pt x="51435" y="62865"/>
                    </a:lnTo>
                    <a:lnTo>
                      <a:pt x="26670" y="38100"/>
                    </a:lnTo>
                    <a:lnTo>
                      <a:pt x="0" y="64770"/>
                    </a:lnTo>
                    <a:lnTo>
                      <a:pt x="51435" y="116205"/>
                    </a:lnTo>
                    <a:close/>
                  </a:path>
                </a:pathLst>
              </a:custGeom>
              <a:solidFill>
                <a:schemeClr val="accent5"/>
              </a:solidFill>
              <a:ln w="9525" cap="flat">
                <a:noFill/>
                <a:prstDash val="solid"/>
                <a:miter/>
              </a:ln>
            </p:spPr>
            <p:txBody>
              <a:bodyPr rtlCol="0" anchor="ctr"/>
              <a:lstStyle/>
              <a:p>
                <a:endParaRPr lang="en-US" sz="2000" dirty="0"/>
              </a:p>
            </p:txBody>
          </p:sp>
          <p:sp>
            <p:nvSpPr>
              <p:cNvPr id="56" name="Freeform: Shape 55">
                <a:extLst>
                  <a:ext uri="{FF2B5EF4-FFF2-40B4-BE49-F238E27FC236}">
                    <a16:creationId xmlns:a16="http://schemas.microsoft.com/office/drawing/2014/main" id="{D8AB3B8A-9022-47FB-BDBC-16E47C54AAF8}"/>
                  </a:ext>
                </a:extLst>
              </p:cNvPr>
              <p:cNvSpPr/>
              <p:nvPr/>
            </p:nvSpPr>
            <p:spPr>
              <a:xfrm>
                <a:off x="5915025" y="3295650"/>
                <a:ext cx="140969" cy="116205"/>
              </a:xfrm>
              <a:custGeom>
                <a:avLst/>
                <a:gdLst>
                  <a:gd name="connsiteX0" fmla="*/ 140970 w 140969"/>
                  <a:gd name="connsiteY0" fmla="*/ 26670 h 116205"/>
                  <a:gd name="connsiteX1" fmla="*/ 114300 w 140969"/>
                  <a:gd name="connsiteY1" fmla="*/ 0 h 116205"/>
                  <a:gd name="connsiteX2" fmla="*/ 51435 w 140969"/>
                  <a:gd name="connsiteY2" fmla="*/ 62865 h 116205"/>
                  <a:gd name="connsiteX3" fmla="*/ 26670 w 140969"/>
                  <a:gd name="connsiteY3" fmla="*/ 38100 h 116205"/>
                  <a:gd name="connsiteX4" fmla="*/ 0 w 140969"/>
                  <a:gd name="connsiteY4" fmla="*/ 64770 h 116205"/>
                  <a:gd name="connsiteX5" fmla="*/ 51435 w 140969"/>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969" h="116205">
                    <a:moveTo>
                      <a:pt x="140970" y="26670"/>
                    </a:moveTo>
                    <a:lnTo>
                      <a:pt x="114300" y="0"/>
                    </a:lnTo>
                    <a:lnTo>
                      <a:pt x="51435" y="62865"/>
                    </a:lnTo>
                    <a:lnTo>
                      <a:pt x="26670" y="38100"/>
                    </a:lnTo>
                    <a:lnTo>
                      <a:pt x="0" y="64770"/>
                    </a:lnTo>
                    <a:lnTo>
                      <a:pt x="51435" y="116205"/>
                    </a:lnTo>
                    <a:close/>
                  </a:path>
                </a:pathLst>
              </a:custGeom>
              <a:solidFill>
                <a:schemeClr val="accent5"/>
              </a:solidFill>
              <a:ln w="9525" cap="flat">
                <a:noFill/>
                <a:prstDash val="solid"/>
                <a:miter/>
              </a:ln>
            </p:spPr>
            <p:txBody>
              <a:bodyPr rtlCol="0" anchor="ctr"/>
              <a:lstStyle/>
              <a:p>
                <a:endParaRPr lang="en-US" sz="2000" dirty="0"/>
              </a:p>
            </p:txBody>
          </p:sp>
          <p:sp>
            <p:nvSpPr>
              <p:cNvPr id="57" name="Freeform: Shape 56">
                <a:extLst>
                  <a:ext uri="{FF2B5EF4-FFF2-40B4-BE49-F238E27FC236}">
                    <a16:creationId xmlns:a16="http://schemas.microsoft.com/office/drawing/2014/main" id="{F34EA752-07F7-46DC-BC31-1C711138282C}"/>
                  </a:ext>
                </a:extLst>
              </p:cNvPr>
              <p:cNvSpPr/>
              <p:nvPr/>
            </p:nvSpPr>
            <p:spPr>
              <a:xfrm>
                <a:off x="5915025" y="3448050"/>
                <a:ext cx="140969" cy="116205"/>
              </a:xfrm>
              <a:custGeom>
                <a:avLst/>
                <a:gdLst>
                  <a:gd name="connsiteX0" fmla="*/ 140970 w 140969"/>
                  <a:gd name="connsiteY0" fmla="*/ 26670 h 116205"/>
                  <a:gd name="connsiteX1" fmla="*/ 114300 w 140969"/>
                  <a:gd name="connsiteY1" fmla="*/ 0 h 116205"/>
                  <a:gd name="connsiteX2" fmla="*/ 51435 w 140969"/>
                  <a:gd name="connsiteY2" fmla="*/ 62865 h 116205"/>
                  <a:gd name="connsiteX3" fmla="*/ 26670 w 140969"/>
                  <a:gd name="connsiteY3" fmla="*/ 38100 h 116205"/>
                  <a:gd name="connsiteX4" fmla="*/ 0 w 140969"/>
                  <a:gd name="connsiteY4" fmla="*/ 64770 h 116205"/>
                  <a:gd name="connsiteX5" fmla="*/ 51435 w 140969"/>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969" h="116205">
                    <a:moveTo>
                      <a:pt x="140970" y="26670"/>
                    </a:moveTo>
                    <a:lnTo>
                      <a:pt x="114300" y="0"/>
                    </a:lnTo>
                    <a:lnTo>
                      <a:pt x="51435" y="62865"/>
                    </a:lnTo>
                    <a:lnTo>
                      <a:pt x="26670" y="38100"/>
                    </a:lnTo>
                    <a:lnTo>
                      <a:pt x="0" y="64770"/>
                    </a:lnTo>
                    <a:lnTo>
                      <a:pt x="51435" y="116205"/>
                    </a:lnTo>
                    <a:close/>
                  </a:path>
                </a:pathLst>
              </a:custGeom>
              <a:solidFill>
                <a:schemeClr val="accent5"/>
              </a:solidFill>
              <a:ln w="9525" cap="flat">
                <a:noFill/>
                <a:prstDash val="solid"/>
                <a:miter/>
              </a:ln>
            </p:spPr>
            <p:txBody>
              <a:bodyPr rtlCol="0" anchor="ctr"/>
              <a:lstStyle/>
              <a:p>
                <a:endParaRPr lang="en-US" sz="2000" dirty="0"/>
              </a:p>
            </p:txBody>
          </p:sp>
          <p:sp>
            <p:nvSpPr>
              <p:cNvPr id="58" name="Freeform: Shape 57">
                <a:extLst>
                  <a:ext uri="{FF2B5EF4-FFF2-40B4-BE49-F238E27FC236}">
                    <a16:creationId xmlns:a16="http://schemas.microsoft.com/office/drawing/2014/main" id="{EEC6DC7F-5D19-4AED-A343-81960031CAA1}"/>
                  </a:ext>
                </a:extLst>
              </p:cNvPr>
              <p:cNvSpPr/>
              <p:nvPr/>
            </p:nvSpPr>
            <p:spPr>
              <a:xfrm>
                <a:off x="5915025" y="3598545"/>
                <a:ext cx="140969" cy="116204"/>
              </a:xfrm>
              <a:custGeom>
                <a:avLst/>
                <a:gdLst>
                  <a:gd name="connsiteX0" fmla="*/ 140970 w 140969"/>
                  <a:gd name="connsiteY0" fmla="*/ 26670 h 116204"/>
                  <a:gd name="connsiteX1" fmla="*/ 114300 w 140969"/>
                  <a:gd name="connsiteY1" fmla="*/ 0 h 116204"/>
                  <a:gd name="connsiteX2" fmla="*/ 51435 w 140969"/>
                  <a:gd name="connsiteY2" fmla="*/ 62865 h 116204"/>
                  <a:gd name="connsiteX3" fmla="*/ 26670 w 140969"/>
                  <a:gd name="connsiteY3" fmla="*/ 38100 h 116204"/>
                  <a:gd name="connsiteX4" fmla="*/ 0 w 140969"/>
                  <a:gd name="connsiteY4" fmla="*/ 64770 h 116204"/>
                  <a:gd name="connsiteX5" fmla="*/ 51435 w 140969"/>
                  <a:gd name="connsiteY5" fmla="*/ 116205 h 11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969" h="116204">
                    <a:moveTo>
                      <a:pt x="140970" y="26670"/>
                    </a:moveTo>
                    <a:lnTo>
                      <a:pt x="114300" y="0"/>
                    </a:lnTo>
                    <a:lnTo>
                      <a:pt x="51435" y="62865"/>
                    </a:lnTo>
                    <a:lnTo>
                      <a:pt x="26670" y="38100"/>
                    </a:lnTo>
                    <a:lnTo>
                      <a:pt x="0" y="64770"/>
                    </a:lnTo>
                    <a:lnTo>
                      <a:pt x="51435" y="116205"/>
                    </a:lnTo>
                    <a:close/>
                  </a:path>
                </a:pathLst>
              </a:custGeom>
              <a:solidFill>
                <a:schemeClr val="accent5"/>
              </a:solidFill>
              <a:ln w="9525" cap="flat">
                <a:noFill/>
                <a:prstDash val="solid"/>
                <a:miter/>
              </a:ln>
            </p:spPr>
            <p:txBody>
              <a:bodyPr rtlCol="0" anchor="ctr"/>
              <a:lstStyle/>
              <a:p>
                <a:endParaRPr lang="en-US" sz="2000" dirty="0"/>
              </a:p>
            </p:txBody>
          </p:sp>
        </p:grpSp>
      </p:grpSp>
      <p:grpSp>
        <p:nvGrpSpPr>
          <p:cNvPr id="83" name="Group 82">
            <a:extLst>
              <a:ext uri="{FF2B5EF4-FFF2-40B4-BE49-F238E27FC236}">
                <a16:creationId xmlns:a16="http://schemas.microsoft.com/office/drawing/2014/main" id="{7F0F1AEB-0D1B-4E4D-A93E-0972D3A2FB24}"/>
              </a:ext>
            </a:extLst>
          </p:cNvPr>
          <p:cNvGrpSpPr/>
          <p:nvPr/>
        </p:nvGrpSpPr>
        <p:grpSpPr>
          <a:xfrm>
            <a:off x="4743628" y="5224995"/>
            <a:ext cx="2785833" cy="933071"/>
            <a:chOff x="4673564" y="5131268"/>
            <a:chExt cx="2731457" cy="914859"/>
          </a:xfrm>
        </p:grpSpPr>
        <p:sp>
          <p:nvSpPr>
            <p:cNvPr id="28" name="Freeform: Shape 27">
              <a:extLst>
                <a:ext uri="{FF2B5EF4-FFF2-40B4-BE49-F238E27FC236}">
                  <a16:creationId xmlns:a16="http://schemas.microsoft.com/office/drawing/2014/main" id="{7E73562D-747E-406E-B738-745EEA3BE7F0}"/>
                </a:ext>
              </a:extLst>
            </p:cNvPr>
            <p:cNvSpPr/>
            <p:nvPr/>
          </p:nvSpPr>
          <p:spPr>
            <a:xfrm>
              <a:off x="5570842" y="5131268"/>
              <a:ext cx="1834179" cy="91485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816022">
                <a:spcBef>
                  <a:spcPct val="0"/>
                </a:spcBef>
                <a:spcAft>
                  <a:spcPct val="35000"/>
                </a:spcAft>
              </a:pPr>
              <a:r>
                <a:rPr lang="en-GB" sz="2000" dirty="0"/>
                <a:t>Deployment options</a:t>
              </a:r>
              <a:endParaRPr lang="en-US" sz="2000" dirty="0"/>
            </a:p>
          </p:txBody>
        </p:sp>
        <p:grpSp>
          <p:nvGrpSpPr>
            <p:cNvPr id="61" name="Graphic 59" descr="Gears">
              <a:extLst>
                <a:ext uri="{FF2B5EF4-FFF2-40B4-BE49-F238E27FC236}">
                  <a16:creationId xmlns:a16="http://schemas.microsoft.com/office/drawing/2014/main" id="{6CAE210E-1106-44C9-BC35-43D80E146F4A}"/>
                </a:ext>
              </a:extLst>
            </p:cNvPr>
            <p:cNvGrpSpPr/>
            <p:nvPr/>
          </p:nvGrpSpPr>
          <p:grpSpPr>
            <a:xfrm>
              <a:off x="4673564" y="5212936"/>
              <a:ext cx="621030" cy="751522"/>
              <a:chOff x="5687896" y="3077456"/>
              <a:chExt cx="621030" cy="751522"/>
            </a:xfrm>
            <a:solidFill>
              <a:srgbClr val="50E6FF"/>
            </a:solidFill>
          </p:grpSpPr>
          <p:sp>
            <p:nvSpPr>
              <p:cNvPr id="62" name="Freeform: Shape 61">
                <a:extLst>
                  <a:ext uri="{FF2B5EF4-FFF2-40B4-BE49-F238E27FC236}">
                    <a16:creationId xmlns:a16="http://schemas.microsoft.com/office/drawing/2014/main" id="{D1358A91-AC12-47BD-B825-E5C07E367BD4}"/>
                  </a:ext>
                </a:extLst>
              </p:cNvPr>
              <p:cNvSpPr/>
              <p:nvPr/>
            </p:nvSpPr>
            <p:spPr>
              <a:xfrm>
                <a:off x="5903162" y="3077456"/>
                <a:ext cx="405764" cy="404812"/>
              </a:xfrm>
              <a:custGeom>
                <a:avLst/>
                <a:gdLst>
                  <a:gd name="connsiteX0" fmla="*/ 202883 w 405764"/>
                  <a:gd name="connsiteY0" fmla="*/ 274320 h 404812"/>
                  <a:gd name="connsiteX1" fmla="*/ 131445 w 405764"/>
                  <a:gd name="connsiteY1" fmla="*/ 202883 h 404812"/>
                  <a:gd name="connsiteX2" fmla="*/ 202883 w 405764"/>
                  <a:gd name="connsiteY2" fmla="*/ 131445 h 404812"/>
                  <a:gd name="connsiteX3" fmla="*/ 274320 w 405764"/>
                  <a:gd name="connsiteY3" fmla="*/ 202883 h 404812"/>
                  <a:gd name="connsiteX4" fmla="*/ 202883 w 405764"/>
                  <a:gd name="connsiteY4" fmla="*/ 274320 h 404812"/>
                  <a:gd name="connsiteX5" fmla="*/ 363855 w 405764"/>
                  <a:gd name="connsiteY5" fmla="*/ 158115 h 404812"/>
                  <a:gd name="connsiteX6" fmla="*/ 348615 w 405764"/>
                  <a:gd name="connsiteY6" fmla="*/ 120968 h 404812"/>
                  <a:gd name="connsiteX7" fmla="*/ 363855 w 405764"/>
                  <a:gd name="connsiteY7" fmla="*/ 76200 h 404812"/>
                  <a:gd name="connsiteX8" fmla="*/ 329565 w 405764"/>
                  <a:gd name="connsiteY8" fmla="*/ 41910 h 404812"/>
                  <a:gd name="connsiteX9" fmla="*/ 284798 w 405764"/>
                  <a:gd name="connsiteY9" fmla="*/ 57150 h 404812"/>
                  <a:gd name="connsiteX10" fmla="*/ 247650 w 405764"/>
                  <a:gd name="connsiteY10" fmla="*/ 41910 h 404812"/>
                  <a:gd name="connsiteX11" fmla="*/ 226695 w 405764"/>
                  <a:gd name="connsiteY11" fmla="*/ 0 h 404812"/>
                  <a:gd name="connsiteX12" fmla="*/ 179070 w 405764"/>
                  <a:gd name="connsiteY12" fmla="*/ 0 h 404812"/>
                  <a:gd name="connsiteX13" fmla="*/ 158115 w 405764"/>
                  <a:gd name="connsiteY13" fmla="*/ 41910 h 404812"/>
                  <a:gd name="connsiteX14" fmla="*/ 120968 w 405764"/>
                  <a:gd name="connsiteY14" fmla="*/ 57150 h 404812"/>
                  <a:gd name="connsiteX15" fmla="*/ 76200 w 405764"/>
                  <a:gd name="connsiteY15" fmla="*/ 41910 h 404812"/>
                  <a:gd name="connsiteX16" fmla="*/ 41910 w 405764"/>
                  <a:gd name="connsiteY16" fmla="*/ 76200 h 404812"/>
                  <a:gd name="connsiteX17" fmla="*/ 57150 w 405764"/>
                  <a:gd name="connsiteY17" fmla="*/ 120968 h 404812"/>
                  <a:gd name="connsiteX18" fmla="*/ 41910 w 405764"/>
                  <a:gd name="connsiteY18" fmla="*/ 158115 h 404812"/>
                  <a:gd name="connsiteX19" fmla="*/ 0 w 405764"/>
                  <a:gd name="connsiteY19" fmla="*/ 179070 h 404812"/>
                  <a:gd name="connsiteX20" fmla="*/ 0 w 405764"/>
                  <a:gd name="connsiteY20" fmla="*/ 226695 h 404812"/>
                  <a:gd name="connsiteX21" fmla="*/ 41910 w 405764"/>
                  <a:gd name="connsiteY21" fmla="*/ 247650 h 404812"/>
                  <a:gd name="connsiteX22" fmla="*/ 57150 w 405764"/>
                  <a:gd name="connsiteY22" fmla="*/ 284798 h 404812"/>
                  <a:gd name="connsiteX23" fmla="*/ 41910 w 405764"/>
                  <a:gd name="connsiteY23" fmla="*/ 329565 h 404812"/>
                  <a:gd name="connsiteX24" fmla="*/ 75248 w 405764"/>
                  <a:gd name="connsiteY24" fmla="*/ 362903 h 404812"/>
                  <a:gd name="connsiteX25" fmla="*/ 120015 w 405764"/>
                  <a:gd name="connsiteY25" fmla="*/ 347663 h 404812"/>
                  <a:gd name="connsiteX26" fmla="*/ 157163 w 405764"/>
                  <a:gd name="connsiteY26" fmla="*/ 362903 h 404812"/>
                  <a:gd name="connsiteX27" fmla="*/ 178118 w 405764"/>
                  <a:gd name="connsiteY27" fmla="*/ 404813 h 404812"/>
                  <a:gd name="connsiteX28" fmla="*/ 225743 w 405764"/>
                  <a:gd name="connsiteY28" fmla="*/ 404813 h 404812"/>
                  <a:gd name="connsiteX29" fmla="*/ 246698 w 405764"/>
                  <a:gd name="connsiteY29" fmla="*/ 362903 h 404812"/>
                  <a:gd name="connsiteX30" fmla="*/ 283845 w 405764"/>
                  <a:gd name="connsiteY30" fmla="*/ 347663 h 404812"/>
                  <a:gd name="connsiteX31" fmla="*/ 328613 w 405764"/>
                  <a:gd name="connsiteY31" fmla="*/ 362903 h 404812"/>
                  <a:gd name="connsiteX32" fmla="*/ 362903 w 405764"/>
                  <a:gd name="connsiteY32" fmla="*/ 329565 h 404812"/>
                  <a:gd name="connsiteX33" fmla="*/ 347663 w 405764"/>
                  <a:gd name="connsiteY33" fmla="*/ 284798 h 404812"/>
                  <a:gd name="connsiteX34" fmla="*/ 363855 w 405764"/>
                  <a:gd name="connsiteY34" fmla="*/ 247650 h 404812"/>
                  <a:gd name="connsiteX35" fmla="*/ 405765 w 405764"/>
                  <a:gd name="connsiteY35" fmla="*/ 226695 h 404812"/>
                  <a:gd name="connsiteX36" fmla="*/ 405765 w 405764"/>
                  <a:gd name="connsiteY36" fmla="*/ 179070 h 404812"/>
                  <a:gd name="connsiteX37" fmla="*/ 363855 w 405764"/>
                  <a:gd name="connsiteY37"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764" h="404812">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solidFill>
                <a:schemeClr val="accent5"/>
              </a:solidFill>
              <a:ln w="9525" cap="flat">
                <a:noFill/>
                <a:prstDash val="solid"/>
                <a:miter/>
              </a:ln>
            </p:spPr>
            <p:txBody>
              <a:bodyPr rtlCol="0" anchor="ctr"/>
              <a:lstStyle/>
              <a:p>
                <a:endParaRPr lang="en-US" sz="2000" dirty="0"/>
              </a:p>
            </p:txBody>
          </p:sp>
          <p:sp>
            <p:nvSpPr>
              <p:cNvPr id="63" name="Freeform: Shape 62">
                <a:extLst>
                  <a:ext uri="{FF2B5EF4-FFF2-40B4-BE49-F238E27FC236}">
                    <a16:creationId xmlns:a16="http://schemas.microsoft.com/office/drawing/2014/main" id="{517E21CB-EC10-483C-BE9E-33ECE600DEA0}"/>
                  </a:ext>
                </a:extLst>
              </p:cNvPr>
              <p:cNvSpPr/>
              <p:nvPr/>
            </p:nvSpPr>
            <p:spPr>
              <a:xfrm>
                <a:off x="5687896" y="3424166"/>
                <a:ext cx="405765" cy="404812"/>
              </a:xfrm>
              <a:custGeom>
                <a:avLst/>
                <a:gdLst>
                  <a:gd name="connsiteX0" fmla="*/ 202883 w 405765"/>
                  <a:gd name="connsiteY0" fmla="*/ 274320 h 404812"/>
                  <a:gd name="connsiteX1" fmla="*/ 131445 w 405765"/>
                  <a:gd name="connsiteY1" fmla="*/ 202882 h 404812"/>
                  <a:gd name="connsiteX2" fmla="*/ 202883 w 405765"/>
                  <a:gd name="connsiteY2" fmla="*/ 131445 h 404812"/>
                  <a:gd name="connsiteX3" fmla="*/ 274320 w 405765"/>
                  <a:gd name="connsiteY3" fmla="*/ 202882 h 404812"/>
                  <a:gd name="connsiteX4" fmla="*/ 202883 w 405765"/>
                  <a:gd name="connsiteY4" fmla="*/ 274320 h 404812"/>
                  <a:gd name="connsiteX5" fmla="*/ 202883 w 405765"/>
                  <a:gd name="connsiteY5" fmla="*/ 274320 h 404812"/>
                  <a:gd name="connsiteX6" fmla="*/ 348615 w 405765"/>
                  <a:gd name="connsiteY6" fmla="*/ 120967 h 404812"/>
                  <a:gd name="connsiteX7" fmla="*/ 363855 w 405765"/>
                  <a:gd name="connsiteY7" fmla="*/ 76200 h 404812"/>
                  <a:gd name="connsiteX8" fmla="*/ 329565 w 405765"/>
                  <a:gd name="connsiteY8" fmla="*/ 41910 h 404812"/>
                  <a:gd name="connsiteX9" fmla="*/ 284798 w 405765"/>
                  <a:gd name="connsiteY9" fmla="*/ 57150 h 404812"/>
                  <a:gd name="connsiteX10" fmla="*/ 247650 w 405765"/>
                  <a:gd name="connsiteY10" fmla="*/ 41910 h 404812"/>
                  <a:gd name="connsiteX11" fmla="*/ 226695 w 405765"/>
                  <a:gd name="connsiteY11" fmla="*/ 0 h 404812"/>
                  <a:gd name="connsiteX12" fmla="*/ 179070 w 405765"/>
                  <a:gd name="connsiteY12" fmla="*/ 0 h 404812"/>
                  <a:gd name="connsiteX13" fmla="*/ 158115 w 405765"/>
                  <a:gd name="connsiteY13" fmla="*/ 41910 h 404812"/>
                  <a:gd name="connsiteX14" fmla="*/ 120968 w 405765"/>
                  <a:gd name="connsiteY14" fmla="*/ 57150 h 404812"/>
                  <a:gd name="connsiteX15" fmla="*/ 76200 w 405765"/>
                  <a:gd name="connsiteY15" fmla="*/ 41910 h 404812"/>
                  <a:gd name="connsiteX16" fmla="*/ 42863 w 405765"/>
                  <a:gd name="connsiteY16" fmla="*/ 75247 h 404812"/>
                  <a:gd name="connsiteX17" fmla="*/ 57150 w 405765"/>
                  <a:gd name="connsiteY17" fmla="*/ 120015 h 404812"/>
                  <a:gd name="connsiteX18" fmla="*/ 41910 w 405765"/>
                  <a:gd name="connsiteY18" fmla="*/ 157163 h 404812"/>
                  <a:gd name="connsiteX19" fmla="*/ 0 w 405765"/>
                  <a:gd name="connsiteY19" fmla="*/ 178117 h 404812"/>
                  <a:gd name="connsiteX20" fmla="*/ 0 w 405765"/>
                  <a:gd name="connsiteY20" fmla="*/ 225742 h 404812"/>
                  <a:gd name="connsiteX21" fmla="*/ 41910 w 405765"/>
                  <a:gd name="connsiteY21" fmla="*/ 246698 h 404812"/>
                  <a:gd name="connsiteX22" fmla="*/ 57150 w 405765"/>
                  <a:gd name="connsiteY22" fmla="*/ 283845 h 404812"/>
                  <a:gd name="connsiteX23" fmla="*/ 42863 w 405765"/>
                  <a:gd name="connsiteY23" fmla="*/ 328613 h 404812"/>
                  <a:gd name="connsiteX24" fmla="*/ 76200 w 405765"/>
                  <a:gd name="connsiteY24" fmla="*/ 361950 h 404812"/>
                  <a:gd name="connsiteX25" fmla="*/ 120968 w 405765"/>
                  <a:gd name="connsiteY25" fmla="*/ 347663 h 404812"/>
                  <a:gd name="connsiteX26" fmla="*/ 158115 w 405765"/>
                  <a:gd name="connsiteY26" fmla="*/ 362903 h 404812"/>
                  <a:gd name="connsiteX27" fmla="*/ 179070 w 405765"/>
                  <a:gd name="connsiteY27" fmla="*/ 404813 h 404812"/>
                  <a:gd name="connsiteX28" fmla="*/ 226695 w 405765"/>
                  <a:gd name="connsiteY28" fmla="*/ 404813 h 404812"/>
                  <a:gd name="connsiteX29" fmla="*/ 247650 w 405765"/>
                  <a:gd name="connsiteY29" fmla="*/ 362903 h 404812"/>
                  <a:gd name="connsiteX30" fmla="*/ 284798 w 405765"/>
                  <a:gd name="connsiteY30" fmla="*/ 347663 h 404812"/>
                  <a:gd name="connsiteX31" fmla="*/ 329565 w 405765"/>
                  <a:gd name="connsiteY31" fmla="*/ 362903 h 404812"/>
                  <a:gd name="connsiteX32" fmla="*/ 362903 w 405765"/>
                  <a:gd name="connsiteY32" fmla="*/ 328613 h 404812"/>
                  <a:gd name="connsiteX33" fmla="*/ 348615 w 405765"/>
                  <a:gd name="connsiteY33" fmla="*/ 284798 h 404812"/>
                  <a:gd name="connsiteX34" fmla="*/ 363855 w 405765"/>
                  <a:gd name="connsiteY34" fmla="*/ 247650 h 404812"/>
                  <a:gd name="connsiteX35" fmla="*/ 405765 w 405765"/>
                  <a:gd name="connsiteY35" fmla="*/ 226695 h 404812"/>
                  <a:gd name="connsiteX36" fmla="*/ 405765 w 405765"/>
                  <a:gd name="connsiteY36" fmla="*/ 179070 h 404812"/>
                  <a:gd name="connsiteX37" fmla="*/ 363855 w 405765"/>
                  <a:gd name="connsiteY37" fmla="*/ 158115 h 404812"/>
                  <a:gd name="connsiteX38" fmla="*/ 348615 w 405765"/>
                  <a:gd name="connsiteY38" fmla="*/ 120967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5765" h="404812">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solidFill>
                <a:schemeClr val="accent4"/>
              </a:solidFill>
              <a:ln w="9525" cap="flat">
                <a:noFill/>
                <a:prstDash val="solid"/>
                <a:miter/>
              </a:ln>
            </p:spPr>
            <p:txBody>
              <a:bodyPr rtlCol="0" anchor="ctr"/>
              <a:lstStyle/>
              <a:p>
                <a:endParaRPr lang="en-US" sz="2000" dirty="0"/>
              </a:p>
            </p:txBody>
          </p:sp>
        </p:grpSp>
      </p:grpSp>
      <p:grpSp>
        <p:nvGrpSpPr>
          <p:cNvPr id="84" name="Group 83">
            <a:extLst>
              <a:ext uri="{FF2B5EF4-FFF2-40B4-BE49-F238E27FC236}">
                <a16:creationId xmlns:a16="http://schemas.microsoft.com/office/drawing/2014/main" id="{B0FE24C8-FC46-48C3-8BBE-DC4F96223FF5}"/>
              </a:ext>
            </a:extLst>
          </p:cNvPr>
          <p:cNvGrpSpPr/>
          <p:nvPr/>
        </p:nvGrpSpPr>
        <p:grpSpPr>
          <a:xfrm>
            <a:off x="8510963" y="1689603"/>
            <a:ext cx="3327762" cy="933071"/>
            <a:chOff x="4523092" y="3395186"/>
            <a:chExt cx="3262808" cy="914859"/>
          </a:xfrm>
        </p:grpSpPr>
        <p:sp>
          <p:nvSpPr>
            <p:cNvPr id="13" name="Freeform: Shape 12">
              <a:extLst>
                <a:ext uri="{FF2B5EF4-FFF2-40B4-BE49-F238E27FC236}">
                  <a16:creationId xmlns:a16="http://schemas.microsoft.com/office/drawing/2014/main" id="{50C5E317-B554-4675-97E9-4250150392D9}"/>
                </a:ext>
              </a:extLst>
            </p:cNvPr>
            <p:cNvSpPr/>
            <p:nvPr/>
          </p:nvSpPr>
          <p:spPr>
            <a:xfrm>
              <a:off x="5570842" y="3395186"/>
              <a:ext cx="2215058" cy="91485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816022">
                <a:spcBef>
                  <a:spcPct val="0"/>
                </a:spcBef>
                <a:spcAft>
                  <a:spcPct val="35000"/>
                </a:spcAft>
              </a:pPr>
              <a:r>
                <a:rPr lang="en-GB" sz="2000" dirty="0"/>
                <a:t>Resource Organization</a:t>
              </a:r>
              <a:endParaRPr lang="en-US" sz="2000" dirty="0"/>
            </a:p>
          </p:txBody>
        </p:sp>
        <p:grpSp>
          <p:nvGrpSpPr>
            <p:cNvPr id="66" name="Graphic 64" descr="Management">
              <a:extLst>
                <a:ext uri="{FF2B5EF4-FFF2-40B4-BE49-F238E27FC236}">
                  <a16:creationId xmlns:a16="http://schemas.microsoft.com/office/drawing/2014/main" id="{88B04A66-CFBB-4212-BB4F-BEF63BC3E819}"/>
                </a:ext>
              </a:extLst>
            </p:cNvPr>
            <p:cNvGrpSpPr/>
            <p:nvPr/>
          </p:nvGrpSpPr>
          <p:grpSpPr>
            <a:xfrm>
              <a:off x="4523092" y="3395415"/>
              <a:ext cx="914400" cy="914400"/>
              <a:chOff x="8245227" y="1627530"/>
              <a:chExt cx="914400" cy="914400"/>
            </a:xfrm>
          </p:grpSpPr>
          <p:sp>
            <p:nvSpPr>
              <p:cNvPr id="67" name="Freeform: Shape 66">
                <a:extLst>
                  <a:ext uri="{FF2B5EF4-FFF2-40B4-BE49-F238E27FC236}">
                    <a16:creationId xmlns:a16="http://schemas.microsoft.com/office/drawing/2014/main" id="{D29409F5-1AE1-422A-8623-E3FFF7859FD4}"/>
                  </a:ext>
                </a:extLst>
              </p:cNvPr>
              <p:cNvSpPr/>
              <p:nvPr/>
            </p:nvSpPr>
            <p:spPr>
              <a:xfrm>
                <a:off x="8426202" y="2037105"/>
                <a:ext cx="552450" cy="171450"/>
              </a:xfrm>
              <a:custGeom>
                <a:avLst/>
                <a:gdLst>
                  <a:gd name="connsiteX0" fmla="*/ 38100 w 552450"/>
                  <a:gd name="connsiteY0" fmla="*/ 104775 h 171450"/>
                  <a:gd name="connsiteX1" fmla="*/ 257175 w 552450"/>
                  <a:gd name="connsiteY1" fmla="*/ 104775 h 171450"/>
                  <a:gd name="connsiteX2" fmla="*/ 257175 w 552450"/>
                  <a:gd name="connsiteY2" fmla="*/ 171450 h 171450"/>
                  <a:gd name="connsiteX3" fmla="*/ 295275 w 552450"/>
                  <a:gd name="connsiteY3" fmla="*/ 171450 h 171450"/>
                  <a:gd name="connsiteX4" fmla="*/ 295275 w 552450"/>
                  <a:gd name="connsiteY4" fmla="*/ 104775 h 171450"/>
                  <a:gd name="connsiteX5" fmla="*/ 514350 w 552450"/>
                  <a:gd name="connsiteY5" fmla="*/ 104775 h 171450"/>
                  <a:gd name="connsiteX6" fmla="*/ 514350 w 552450"/>
                  <a:gd name="connsiteY6" fmla="*/ 171450 h 171450"/>
                  <a:gd name="connsiteX7" fmla="*/ 552450 w 552450"/>
                  <a:gd name="connsiteY7" fmla="*/ 171450 h 171450"/>
                  <a:gd name="connsiteX8" fmla="*/ 552450 w 552450"/>
                  <a:gd name="connsiteY8" fmla="*/ 66675 h 171450"/>
                  <a:gd name="connsiteX9" fmla="*/ 295275 w 552450"/>
                  <a:gd name="connsiteY9" fmla="*/ 66675 h 171450"/>
                  <a:gd name="connsiteX10" fmla="*/ 295275 w 552450"/>
                  <a:gd name="connsiteY10" fmla="*/ 0 h 171450"/>
                  <a:gd name="connsiteX11" fmla="*/ 257175 w 552450"/>
                  <a:gd name="connsiteY11" fmla="*/ 0 h 171450"/>
                  <a:gd name="connsiteX12" fmla="*/ 257175 w 552450"/>
                  <a:gd name="connsiteY12" fmla="*/ 66675 h 171450"/>
                  <a:gd name="connsiteX13" fmla="*/ 0 w 552450"/>
                  <a:gd name="connsiteY13" fmla="*/ 66675 h 171450"/>
                  <a:gd name="connsiteX14" fmla="*/ 0 w 552450"/>
                  <a:gd name="connsiteY14" fmla="*/ 171450 h 171450"/>
                  <a:gd name="connsiteX15" fmla="*/ 38100 w 552450"/>
                  <a:gd name="connsiteY15" fmla="*/ 171450 h 171450"/>
                  <a:gd name="connsiteX16" fmla="*/ 38100 w 552450"/>
                  <a:gd name="connsiteY16" fmla="*/ 10477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2450" h="171450">
                    <a:moveTo>
                      <a:pt x="38100" y="104775"/>
                    </a:moveTo>
                    <a:lnTo>
                      <a:pt x="257175" y="104775"/>
                    </a:lnTo>
                    <a:lnTo>
                      <a:pt x="257175" y="171450"/>
                    </a:lnTo>
                    <a:lnTo>
                      <a:pt x="295275" y="171450"/>
                    </a:lnTo>
                    <a:lnTo>
                      <a:pt x="295275" y="104775"/>
                    </a:lnTo>
                    <a:lnTo>
                      <a:pt x="514350" y="104775"/>
                    </a:lnTo>
                    <a:lnTo>
                      <a:pt x="514350" y="171450"/>
                    </a:lnTo>
                    <a:lnTo>
                      <a:pt x="552450" y="171450"/>
                    </a:lnTo>
                    <a:lnTo>
                      <a:pt x="552450" y="66675"/>
                    </a:lnTo>
                    <a:lnTo>
                      <a:pt x="295275" y="66675"/>
                    </a:lnTo>
                    <a:lnTo>
                      <a:pt x="295275" y="0"/>
                    </a:lnTo>
                    <a:lnTo>
                      <a:pt x="257175" y="0"/>
                    </a:lnTo>
                    <a:lnTo>
                      <a:pt x="257175" y="66675"/>
                    </a:lnTo>
                    <a:lnTo>
                      <a:pt x="0" y="66675"/>
                    </a:lnTo>
                    <a:lnTo>
                      <a:pt x="0" y="171450"/>
                    </a:lnTo>
                    <a:lnTo>
                      <a:pt x="38100" y="171450"/>
                    </a:lnTo>
                    <a:lnTo>
                      <a:pt x="38100" y="104775"/>
                    </a:lnTo>
                    <a:close/>
                  </a:path>
                </a:pathLst>
              </a:custGeom>
              <a:solidFill>
                <a:schemeClr val="accent5"/>
              </a:solidFill>
              <a:ln w="9525" cap="flat">
                <a:noFill/>
                <a:prstDash val="solid"/>
                <a:miter/>
              </a:ln>
            </p:spPr>
            <p:txBody>
              <a:bodyPr rtlCol="0" anchor="ctr"/>
              <a:lstStyle/>
              <a:p>
                <a:endParaRPr lang="en-US" sz="2000" dirty="0"/>
              </a:p>
            </p:txBody>
          </p:sp>
          <p:sp>
            <p:nvSpPr>
              <p:cNvPr id="68" name="Freeform: Shape 67">
                <a:extLst>
                  <a:ext uri="{FF2B5EF4-FFF2-40B4-BE49-F238E27FC236}">
                    <a16:creationId xmlns:a16="http://schemas.microsoft.com/office/drawing/2014/main" id="{83C05C57-CB99-4B68-80D8-5BF182FECA18}"/>
                  </a:ext>
                </a:extLst>
              </p:cNvPr>
              <p:cNvSpPr/>
              <p:nvPr/>
            </p:nvSpPr>
            <p:spPr>
              <a:xfrm>
                <a:off x="8864352" y="2246655"/>
                <a:ext cx="190500" cy="190500"/>
              </a:xfrm>
              <a:custGeom>
                <a:avLst/>
                <a:gdLst>
                  <a:gd name="connsiteX0" fmla="*/ 95250 w 190500"/>
                  <a:gd name="connsiteY0" fmla="*/ 0 h 190500"/>
                  <a:gd name="connsiteX1" fmla="*/ 0 w 190500"/>
                  <a:gd name="connsiteY1" fmla="*/ 95250 h 190500"/>
                  <a:gd name="connsiteX2" fmla="*/ 95250 w 190500"/>
                  <a:gd name="connsiteY2" fmla="*/ 190500 h 190500"/>
                  <a:gd name="connsiteX3" fmla="*/ 190500 w 190500"/>
                  <a:gd name="connsiteY3" fmla="*/ 95250 h 190500"/>
                  <a:gd name="connsiteX4" fmla="*/ 95250 w 190500"/>
                  <a:gd name="connsiteY4" fmla="*/ 0 h 190500"/>
                  <a:gd name="connsiteX5" fmla="*/ 95250 w 190500"/>
                  <a:gd name="connsiteY5" fmla="*/ 31613 h 190500"/>
                  <a:gd name="connsiteX6" fmla="*/ 122520 w 190500"/>
                  <a:gd name="connsiteY6" fmla="*/ 58865 h 190500"/>
                  <a:gd name="connsiteX7" fmla="*/ 95269 w 190500"/>
                  <a:gd name="connsiteY7" fmla="*/ 86135 h 190500"/>
                  <a:gd name="connsiteX8" fmla="*/ 67999 w 190500"/>
                  <a:gd name="connsiteY8" fmla="*/ 58884 h 190500"/>
                  <a:gd name="connsiteX9" fmla="*/ 67999 w 190500"/>
                  <a:gd name="connsiteY9" fmla="*/ 58865 h 190500"/>
                  <a:gd name="connsiteX10" fmla="*/ 95250 w 190500"/>
                  <a:gd name="connsiteY10" fmla="*/ 31613 h 190500"/>
                  <a:gd name="connsiteX11" fmla="*/ 149762 w 190500"/>
                  <a:gd name="connsiteY11" fmla="*/ 143437 h 190500"/>
                  <a:gd name="connsiteX12" fmla="*/ 40738 w 190500"/>
                  <a:gd name="connsiteY12" fmla="*/ 143437 h 190500"/>
                  <a:gd name="connsiteX13" fmla="*/ 40738 w 190500"/>
                  <a:gd name="connsiteY13" fmla="*/ 120644 h 190500"/>
                  <a:gd name="connsiteX14" fmla="*/ 46196 w 190500"/>
                  <a:gd name="connsiteY14" fmla="*/ 109738 h 190500"/>
                  <a:gd name="connsiteX15" fmla="*/ 72866 w 190500"/>
                  <a:gd name="connsiteY15" fmla="*/ 97022 h 190500"/>
                  <a:gd name="connsiteX16" fmla="*/ 95250 w 190500"/>
                  <a:gd name="connsiteY16" fmla="*/ 93393 h 190500"/>
                  <a:gd name="connsiteX17" fmla="*/ 117662 w 190500"/>
                  <a:gd name="connsiteY17" fmla="*/ 97022 h 190500"/>
                  <a:gd name="connsiteX18" fmla="*/ 144332 w 190500"/>
                  <a:gd name="connsiteY18" fmla="*/ 109738 h 190500"/>
                  <a:gd name="connsiteX19" fmla="*/ 149790 w 190500"/>
                  <a:gd name="connsiteY19" fmla="*/ 1206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90500">
                    <a:moveTo>
                      <a:pt x="95250" y="0"/>
                    </a:moveTo>
                    <a:cubicBezTo>
                      <a:pt x="42644" y="0"/>
                      <a:pt x="0" y="42644"/>
                      <a:pt x="0" y="95250"/>
                    </a:cubicBezTo>
                    <a:cubicBezTo>
                      <a:pt x="0" y="147856"/>
                      <a:pt x="42644" y="190500"/>
                      <a:pt x="95250" y="190500"/>
                    </a:cubicBezTo>
                    <a:cubicBezTo>
                      <a:pt x="147856" y="190500"/>
                      <a:pt x="190500" y="147856"/>
                      <a:pt x="190500" y="95250"/>
                    </a:cubicBezTo>
                    <a:cubicBezTo>
                      <a:pt x="190500" y="42644"/>
                      <a:pt x="147856" y="0"/>
                      <a:pt x="95250" y="0"/>
                    </a:cubicBezTo>
                    <a:close/>
                    <a:moveTo>
                      <a:pt x="95250" y="31613"/>
                    </a:moveTo>
                    <a:cubicBezTo>
                      <a:pt x="110305" y="31609"/>
                      <a:pt x="122514" y="43809"/>
                      <a:pt x="122520" y="58865"/>
                    </a:cubicBezTo>
                    <a:cubicBezTo>
                      <a:pt x="122525" y="73920"/>
                      <a:pt x="110324" y="86129"/>
                      <a:pt x="95269" y="86135"/>
                    </a:cubicBezTo>
                    <a:cubicBezTo>
                      <a:pt x="80214" y="86139"/>
                      <a:pt x="68004" y="73939"/>
                      <a:pt x="67999" y="58884"/>
                    </a:cubicBezTo>
                    <a:cubicBezTo>
                      <a:pt x="67999" y="58877"/>
                      <a:pt x="67999" y="58871"/>
                      <a:pt x="67999" y="58865"/>
                    </a:cubicBezTo>
                    <a:cubicBezTo>
                      <a:pt x="67999" y="43814"/>
                      <a:pt x="80200" y="31613"/>
                      <a:pt x="95250" y="31613"/>
                    </a:cubicBezTo>
                    <a:close/>
                    <a:moveTo>
                      <a:pt x="149762" y="143437"/>
                    </a:moveTo>
                    <a:lnTo>
                      <a:pt x="40738" y="143437"/>
                    </a:lnTo>
                    <a:lnTo>
                      <a:pt x="40738" y="120644"/>
                    </a:lnTo>
                    <a:cubicBezTo>
                      <a:pt x="40760" y="116356"/>
                      <a:pt x="42778" y="112325"/>
                      <a:pt x="46196" y="109738"/>
                    </a:cubicBezTo>
                    <a:cubicBezTo>
                      <a:pt x="54257" y="103942"/>
                      <a:pt x="63289" y="99636"/>
                      <a:pt x="72866" y="97022"/>
                    </a:cubicBezTo>
                    <a:cubicBezTo>
                      <a:pt x="80091" y="94643"/>
                      <a:pt x="87644" y="93419"/>
                      <a:pt x="95250" y="93393"/>
                    </a:cubicBezTo>
                    <a:cubicBezTo>
                      <a:pt x="102847" y="93615"/>
                      <a:pt x="110383" y="94835"/>
                      <a:pt x="117662" y="97022"/>
                    </a:cubicBezTo>
                    <a:cubicBezTo>
                      <a:pt x="127377" y="99252"/>
                      <a:pt x="136483" y="103594"/>
                      <a:pt x="144332" y="109738"/>
                    </a:cubicBezTo>
                    <a:cubicBezTo>
                      <a:pt x="147855" y="112237"/>
                      <a:pt x="149902" y="116326"/>
                      <a:pt x="149790" y="120644"/>
                    </a:cubicBezTo>
                    <a:close/>
                  </a:path>
                </a:pathLst>
              </a:custGeom>
              <a:solidFill>
                <a:schemeClr val="accent4"/>
              </a:solidFill>
              <a:ln w="9525" cap="flat">
                <a:noFill/>
                <a:prstDash val="solid"/>
                <a:miter/>
              </a:ln>
            </p:spPr>
            <p:txBody>
              <a:bodyPr rtlCol="0" anchor="ctr"/>
              <a:lstStyle/>
              <a:p>
                <a:endParaRPr lang="en-US" sz="2000" dirty="0"/>
              </a:p>
            </p:txBody>
          </p:sp>
          <p:sp>
            <p:nvSpPr>
              <p:cNvPr id="69" name="Freeform: Shape 68">
                <a:extLst>
                  <a:ext uri="{FF2B5EF4-FFF2-40B4-BE49-F238E27FC236}">
                    <a16:creationId xmlns:a16="http://schemas.microsoft.com/office/drawing/2014/main" id="{61194EBC-E9F3-4174-B73D-83C26EA8B1EB}"/>
                  </a:ext>
                </a:extLst>
              </p:cNvPr>
              <p:cNvSpPr/>
              <p:nvPr/>
            </p:nvSpPr>
            <p:spPr>
              <a:xfrm>
                <a:off x="8607177" y="2246655"/>
                <a:ext cx="190500" cy="190500"/>
              </a:xfrm>
              <a:custGeom>
                <a:avLst/>
                <a:gdLst>
                  <a:gd name="connsiteX0" fmla="*/ 95250 w 190500"/>
                  <a:gd name="connsiteY0" fmla="*/ 0 h 190500"/>
                  <a:gd name="connsiteX1" fmla="*/ 0 w 190500"/>
                  <a:gd name="connsiteY1" fmla="*/ 95250 h 190500"/>
                  <a:gd name="connsiteX2" fmla="*/ 95250 w 190500"/>
                  <a:gd name="connsiteY2" fmla="*/ 190500 h 190500"/>
                  <a:gd name="connsiteX3" fmla="*/ 190500 w 190500"/>
                  <a:gd name="connsiteY3" fmla="*/ 95250 h 190500"/>
                  <a:gd name="connsiteX4" fmla="*/ 95250 w 190500"/>
                  <a:gd name="connsiteY4" fmla="*/ 0 h 190500"/>
                  <a:gd name="connsiteX5" fmla="*/ 95250 w 190500"/>
                  <a:gd name="connsiteY5" fmla="*/ 31613 h 190500"/>
                  <a:gd name="connsiteX6" fmla="*/ 122520 w 190500"/>
                  <a:gd name="connsiteY6" fmla="*/ 58865 h 190500"/>
                  <a:gd name="connsiteX7" fmla="*/ 95269 w 190500"/>
                  <a:gd name="connsiteY7" fmla="*/ 86135 h 190500"/>
                  <a:gd name="connsiteX8" fmla="*/ 67999 w 190500"/>
                  <a:gd name="connsiteY8" fmla="*/ 58884 h 190500"/>
                  <a:gd name="connsiteX9" fmla="*/ 67999 w 190500"/>
                  <a:gd name="connsiteY9" fmla="*/ 58865 h 190500"/>
                  <a:gd name="connsiteX10" fmla="*/ 95250 w 190500"/>
                  <a:gd name="connsiteY10" fmla="*/ 31613 h 190500"/>
                  <a:gd name="connsiteX11" fmla="*/ 149762 w 190500"/>
                  <a:gd name="connsiteY11" fmla="*/ 143437 h 190500"/>
                  <a:gd name="connsiteX12" fmla="*/ 40738 w 190500"/>
                  <a:gd name="connsiteY12" fmla="*/ 143437 h 190500"/>
                  <a:gd name="connsiteX13" fmla="*/ 40738 w 190500"/>
                  <a:gd name="connsiteY13" fmla="*/ 120644 h 190500"/>
                  <a:gd name="connsiteX14" fmla="*/ 46196 w 190500"/>
                  <a:gd name="connsiteY14" fmla="*/ 109738 h 190500"/>
                  <a:gd name="connsiteX15" fmla="*/ 72866 w 190500"/>
                  <a:gd name="connsiteY15" fmla="*/ 97022 h 190500"/>
                  <a:gd name="connsiteX16" fmla="*/ 95250 w 190500"/>
                  <a:gd name="connsiteY16" fmla="*/ 93393 h 190500"/>
                  <a:gd name="connsiteX17" fmla="*/ 117662 w 190500"/>
                  <a:gd name="connsiteY17" fmla="*/ 97022 h 190500"/>
                  <a:gd name="connsiteX18" fmla="*/ 144332 w 190500"/>
                  <a:gd name="connsiteY18" fmla="*/ 109738 h 190500"/>
                  <a:gd name="connsiteX19" fmla="*/ 149790 w 190500"/>
                  <a:gd name="connsiteY19" fmla="*/ 1206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90500">
                    <a:moveTo>
                      <a:pt x="95250" y="0"/>
                    </a:moveTo>
                    <a:cubicBezTo>
                      <a:pt x="42645" y="0"/>
                      <a:pt x="0" y="42644"/>
                      <a:pt x="0" y="95250"/>
                    </a:cubicBezTo>
                    <a:cubicBezTo>
                      <a:pt x="0" y="147856"/>
                      <a:pt x="42645" y="190500"/>
                      <a:pt x="95250" y="190500"/>
                    </a:cubicBezTo>
                    <a:cubicBezTo>
                      <a:pt x="147855" y="190500"/>
                      <a:pt x="190500" y="147856"/>
                      <a:pt x="190500" y="95250"/>
                    </a:cubicBezTo>
                    <a:cubicBezTo>
                      <a:pt x="190500" y="42644"/>
                      <a:pt x="147855" y="0"/>
                      <a:pt x="95250" y="0"/>
                    </a:cubicBezTo>
                    <a:close/>
                    <a:moveTo>
                      <a:pt x="95250" y="31613"/>
                    </a:moveTo>
                    <a:cubicBezTo>
                      <a:pt x="110305" y="31609"/>
                      <a:pt x="122514" y="43809"/>
                      <a:pt x="122520" y="58865"/>
                    </a:cubicBezTo>
                    <a:cubicBezTo>
                      <a:pt x="122526" y="73920"/>
                      <a:pt x="110324" y="86129"/>
                      <a:pt x="95269" y="86135"/>
                    </a:cubicBezTo>
                    <a:cubicBezTo>
                      <a:pt x="80214" y="86139"/>
                      <a:pt x="68005" y="73939"/>
                      <a:pt x="67999" y="58884"/>
                    </a:cubicBezTo>
                    <a:cubicBezTo>
                      <a:pt x="67999" y="58877"/>
                      <a:pt x="67999" y="58871"/>
                      <a:pt x="67999" y="58865"/>
                    </a:cubicBezTo>
                    <a:cubicBezTo>
                      <a:pt x="67999" y="43814"/>
                      <a:pt x="80200" y="31613"/>
                      <a:pt x="95250" y="31613"/>
                    </a:cubicBezTo>
                    <a:close/>
                    <a:moveTo>
                      <a:pt x="149762" y="143437"/>
                    </a:moveTo>
                    <a:lnTo>
                      <a:pt x="40738" y="143437"/>
                    </a:lnTo>
                    <a:lnTo>
                      <a:pt x="40738" y="120644"/>
                    </a:lnTo>
                    <a:cubicBezTo>
                      <a:pt x="40760" y="116356"/>
                      <a:pt x="42778" y="112325"/>
                      <a:pt x="46196" y="109738"/>
                    </a:cubicBezTo>
                    <a:cubicBezTo>
                      <a:pt x="54257" y="103942"/>
                      <a:pt x="63289" y="99636"/>
                      <a:pt x="72866" y="97022"/>
                    </a:cubicBezTo>
                    <a:cubicBezTo>
                      <a:pt x="80091" y="94643"/>
                      <a:pt x="87644" y="93419"/>
                      <a:pt x="95250" y="93393"/>
                    </a:cubicBezTo>
                    <a:cubicBezTo>
                      <a:pt x="102847" y="93615"/>
                      <a:pt x="110383" y="94835"/>
                      <a:pt x="117662" y="97022"/>
                    </a:cubicBezTo>
                    <a:cubicBezTo>
                      <a:pt x="127378" y="99252"/>
                      <a:pt x="136483" y="103594"/>
                      <a:pt x="144332" y="109738"/>
                    </a:cubicBezTo>
                    <a:cubicBezTo>
                      <a:pt x="147855" y="112237"/>
                      <a:pt x="149902" y="116326"/>
                      <a:pt x="149790" y="120644"/>
                    </a:cubicBezTo>
                    <a:close/>
                  </a:path>
                </a:pathLst>
              </a:custGeom>
              <a:solidFill>
                <a:schemeClr val="accent4"/>
              </a:solidFill>
              <a:ln w="9525" cap="flat">
                <a:noFill/>
                <a:prstDash val="solid"/>
                <a:miter/>
              </a:ln>
            </p:spPr>
            <p:txBody>
              <a:bodyPr rtlCol="0" anchor="ctr"/>
              <a:lstStyle/>
              <a:p>
                <a:endParaRPr lang="en-US" sz="2000" dirty="0"/>
              </a:p>
            </p:txBody>
          </p:sp>
          <p:sp>
            <p:nvSpPr>
              <p:cNvPr id="70" name="Freeform: Shape 69">
                <a:extLst>
                  <a:ext uri="{FF2B5EF4-FFF2-40B4-BE49-F238E27FC236}">
                    <a16:creationId xmlns:a16="http://schemas.microsoft.com/office/drawing/2014/main" id="{21860760-65DB-4CC8-90E2-9970616032FB}"/>
                  </a:ext>
                </a:extLst>
              </p:cNvPr>
              <p:cNvSpPr/>
              <p:nvPr/>
            </p:nvSpPr>
            <p:spPr>
              <a:xfrm>
                <a:off x="8350002" y="2246655"/>
                <a:ext cx="190500" cy="190500"/>
              </a:xfrm>
              <a:custGeom>
                <a:avLst/>
                <a:gdLst>
                  <a:gd name="connsiteX0" fmla="*/ 95250 w 190500"/>
                  <a:gd name="connsiteY0" fmla="*/ 0 h 190500"/>
                  <a:gd name="connsiteX1" fmla="*/ 0 w 190500"/>
                  <a:gd name="connsiteY1" fmla="*/ 95250 h 190500"/>
                  <a:gd name="connsiteX2" fmla="*/ 95250 w 190500"/>
                  <a:gd name="connsiteY2" fmla="*/ 190500 h 190500"/>
                  <a:gd name="connsiteX3" fmla="*/ 190500 w 190500"/>
                  <a:gd name="connsiteY3" fmla="*/ 95250 h 190500"/>
                  <a:gd name="connsiteX4" fmla="*/ 95250 w 190500"/>
                  <a:gd name="connsiteY4" fmla="*/ 0 h 190500"/>
                  <a:gd name="connsiteX5" fmla="*/ 95250 w 190500"/>
                  <a:gd name="connsiteY5" fmla="*/ 31613 h 190500"/>
                  <a:gd name="connsiteX6" fmla="*/ 122520 w 190500"/>
                  <a:gd name="connsiteY6" fmla="*/ 58865 h 190500"/>
                  <a:gd name="connsiteX7" fmla="*/ 95269 w 190500"/>
                  <a:gd name="connsiteY7" fmla="*/ 86135 h 190500"/>
                  <a:gd name="connsiteX8" fmla="*/ 67999 w 190500"/>
                  <a:gd name="connsiteY8" fmla="*/ 58884 h 190500"/>
                  <a:gd name="connsiteX9" fmla="*/ 67999 w 190500"/>
                  <a:gd name="connsiteY9" fmla="*/ 58865 h 190500"/>
                  <a:gd name="connsiteX10" fmla="*/ 95250 w 190500"/>
                  <a:gd name="connsiteY10" fmla="*/ 31613 h 190500"/>
                  <a:gd name="connsiteX11" fmla="*/ 149762 w 190500"/>
                  <a:gd name="connsiteY11" fmla="*/ 143437 h 190500"/>
                  <a:gd name="connsiteX12" fmla="*/ 40738 w 190500"/>
                  <a:gd name="connsiteY12" fmla="*/ 143437 h 190500"/>
                  <a:gd name="connsiteX13" fmla="*/ 40738 w 190500"/>
                  <a:gd name="connsiteY13" fmla="*/ 120644 h 190500"/>
                  <a:gd name="connsiteX14" fmla="*/ 46196 w 190500"/>
                  <a:gd name="connsiteY14" fmla="*/ 109738 h 190500"/>
                  <a:gd name="connsiteX15" fmla="*/ 72866 w 190500"/>
                  <a:gd name="connsiteY15" fmla="*/ 97022 h 190500"/>
                  <a:gd name="connsiteX16" fmla="*/ 95250 w 190500"/>
                  <a:gd name="connsiteY16" fmla="*/ 93393 h 190500"/>
                  <a:gd name="connsiteX17" fmla="*/ 117662 w 190500"/>
                  <a:gd name="connsiteY17" fmla="*/ 97022 h 190500"/>
                  <a:gd name="connsiteX18" fmla="*/ 144332 w 190500"/>
                  <a:gd name="connsiteY18" fmla="*/ 109738 h 190500"/>
                  <a:gd name="connsiteX19" fmla="*/ 149790 w 190500"/>
                  <a:gd name="connsiteY19" fmla="*/ 1206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90500">
                    <a:moveTo>
                      <a:pt x="95250" y="0"/>
                    </a:moveTo>
                    <a:cubicBezTo>
                      <a:pt x="42645" y="0"/>
                      <a:pt x="0" y="42644"/>
                      <a:pt x="0" y="95250"/>
                    </a:cubicBezTo>
                    <a:cubicBezTo>
                      <a:pt x="0" y="147856"/>
                      <a:pt x="42645" y="190500"/>
                      <a:pt x="95250" y="190500"/>
                    </a:cubicBezTo>
                    <a:cubicBezTo>
                      <a:pt x="147855" y="190500"/>
                      <a:pt x="190500" y="147856"/>
                      <a:pt x="190500" y="95250"/>
                    </a:cubicBezTo>
                    <a:cubicBezTo>
                      <a:pt x="190500" y="42644"/>
                      <a:pt x="147855" y="0"/>
                      <a:pt x="95250" y="0"/>
                    </a:cubicBezTo>
                    <a:close/>
                    <a:moveTo>
                      <a:pt x="95250" y="31613"/>
                    </a:moveTo>
                    <a:cubicBezTo>
                      <a:pt x="110305" y="31609"/>
                      <a:pt x="122514" y="43809"/>
                      <a:pt x="122520" y="58865"/>
                    </a:cubicBezTo>
                    <a:cubicBezTo>
                      <a:pt x="122526" y="73920"/>
                      <a:pt x="110324" y="86129"/>
                      <a:pt x="95269" y="86135"/>
                    </a:cubicBezTo>
                    <a:cubicBezTo>
                      <a:pt x="80214" y="86139"/>
                      <a:pt x="68005" y="73939"/>
                      <a:pt x="67999" y="58884"/>
                    </a:cubicBezTo>
                    <a:cubicBezTo>
                      <a:pt x="67999" y="58877"/>
                      <a:pt x="67999" y="58871"/>
                      <a:pt x="67999" y="58865"/>
                    </a:cubicBezTo>
                    <a:cubicBezTo>
                      <a:pt x="67999" y="43814"/>
                      <a:pt x="80200" y="31613"/>
                      <a:pt x="95250" y="31613"/>
                    </a:cubicBezTo>
                    <a:close/>
                    <a:moveTo>
                      <a:pt x="149762" y="143437"/>
                    </a:moveTo>
                    <a:lnTo>
                      <a:pt x="40738" y="143437"/>
                    </a:lnTo>
                    <a:lnTo>
                      <a:pt x="40738" y="120644"/>
                    </a:lnTo>
                    <a:cubicBezTo>
                      <a:pt x="40760" y="116356"/>
                      <a:pt x="42778" y="112325"/>
                      <a:pt x="46196" y="109738"/>
                    </a:cubicBezTo>
                    <a:cubicBezTo>
                      <a:pt x="54257" y="103942"/>
                      <a:pt x="63289" y="99636"/>
                      <a:pt x="72866" y="97022"/>
                    </a:cubicBezTo>
                    <a:cubicBezTo>
                      <a:pt x="80091" y="94643"/>
                      <a:pt x="87644" y="93419"/>
                      <a:pt x="95250" y="93393"/>
                    </a:cubicBezTo>
                    <a:cubicBezTo>
                      <a:pt x="102847" y="93615"/>
                      <a:pt x="110383" y="94835"/>
                      <a:pt x="117662" y="97022"/>
                    </a:cubicBezTo>
                    <a:cubicBezTo>
                      <a:pt x="127378" y="99252"/>
                      <a:pt x="136483" y="103594"/>
                      <a:pt x="144332" y="109738"/>
                    </a:cubicBezTo>
                    <a:cubicBezTo>
                      <a:pt x="147855" y="112237"/>
                      <a:pt x="149902" y="116326"/>
                      <a:pt x="149790" y="120644"/>
                    </a:cubicBezTo>
                    <a:close/>
                  </a:path>
                </a:pathLst>
              </a:custGeom>
              <a:solidFill>
                <a:schemeClr val="accent4"/>
              </a:solidFill>
              <a:ln w="9525" cap="flat">
                <a:noFill/>
                <a:prstDash val="solid"/>
                <a:miter/>
              </a:ln>
            </p:spPr>
            <p:txBody>
              <a:bodyPr rtlCol="0" anchor="ctr"/>
              <a:lstStyle/>
              <a:p>
                <a:endParaRPr lang="en-US" sz="2000" dirty="0"/>
              </a:p>
            </p:txBody>
          </p:sp>
          <p:sp>
            <p:nvSpPr>
              <p:cNvPr id="71" name="Freeform: Shape 70">
                <a:extLst>
                  <a:ext uri="{FF2B5EF4-FFF2-40B4-BE49-F238E27FC236}">
                    <a16:creationId xmlns:a16="http://schemas.microsoft.com/office/drawing/2014/main" id="{2A88BB1A-0219-4504-B193-4431BC50A8FD}"/>
                  </a:ext>
                </a:extLst>
              </p:cNvPr>
              <p:cNvSpPr/>
              <p:nvPr/>
            </p:nvSpPr>
            <p:spPr>
              <a:xfrm>
                <a:off x="8569077" y="1732305"/>
                <a:ext cx="266700" cy="266700"/>
              </a:xfrm>
              <a:custGeom>
                <a:avLst/>
                <a:gdLst>
                  <a:gd name="connsiteX0" fmla="*/ 133350 w 266700"/>
                  <a:gd name="connsiteY0" fmla="*/ 266700 h 266700"/>
                  <a:gd name="connsiteX1" fmla="*/ 266700 w 266700"/>
                  <a:gd name="connsiteY1" fmla="*/ 133350 h 266700"/>
                  <a:gd name="connsiteX2" fmla="*/ 133350 w 266700"/>
                  <a:gd name="connsiteY2" fmla="*/ 0 h 266700"/>
                  <a:gd name="connsiteX3" fmla="*/ 0 w 266700"/>
                  <a:gd name="connsiteY3" fmla="*/ 133350 h 266700"/>
                  <a:gd name="connsiteX4" fmla="*/ 133350 w 266700"/>
                  <a:gd name="connsiteY4" fmla="*/ 266700 h 266700"/>
                  <a:gd name="connsiteX5" fmla="*/ 133350 w 266700"/>
                  <a:gd name="connsiteY5" fmla="*/ 44253 h 266700"/>
                  <a:gd name="connsiteX6" fmla="*/ 171507 w 266700"/>
                  <a:gd name="connsiteY6" fmla="*/ 82410 h 266700"/>
                  <a:gd name="connsiteX7" fmla="*/ 133350 w 266700"/>
                  <a:gd name="connsiteY7" fmla="*/ 120567 h 266700"/>
                  <a:gd name="connsiteX8" fmla="*/ 95193 w 266700"/>
                  <a:gd name="connsiteY8" fmla="*/ 82410 h 266700"/>
                  <a:gd name="connsiteX9" fmla="*/ 133350 w 266700"/>
                  <a:gd name="connsiteY9" fmla="*/ 44253 h 266700"/>
                  <a:gd name="connsiteX10" fmla="*/ 57036 w 266700"/>
                  <a:gd name="connsiteY10" fmla="*/ 168897 h 266700"/>
                  <a:gd name="connsiteX11" fmla="*/ 64656 w 266700"/>
                  <a:gd name="connsiteY11" fmla="*/ 153657 h 266700"/>
                  <a:gd name="connsiteX12" fmla="*/ 101965 w 266700"/>
                  <a:gd name="connsiteY12" fmla="*/ 135855 h 266700"/>
                  <a:gd name="connsiteX13" fmla="*/ 133350 w 266700"/>
                  <a:gd name="connsiteY13" fmla="*/ 130750 h 266700"/>
                  <a:gd name="connsiteX14" fmla="*/ 164725 w 266700"/>
                  <a:gd name="connsiteY14" fmla="*/ 135836 h 266700"/>
                  <a:gd name="connsiteX15" fmla="*/ 202035 w 266700"/>
                  <a:gd name="connsiteY15" fmla="*/ 153638 h 266700"/>
                  <a:gd name="connsiteX16" fmla="*/ 209655 w 266700"/>
                  <a:gd name="connsiteY16" fmla="*/ 168878 h 266700"/>
                  <a:gd name="connsiteX17" fmla="*/ 209655 w 266700"/>
                  <a:gd name="connsiteY17" fmla="*/ 203225 h 266700"/>
                  <a:gd name="connsiteX18" fmla="*/ 57036 w 266700"/>
                  <a:gd name="connsiteY18" fmla="*/ 203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6700" h="266700">
                    <a:moveTo>
                      <a:pt x="133350" y="266700"/>
                    </a:moveTo>
                    <a:cubicBezTo>
                      <a:pt x="206997" y="266700"/>
                      <a:pt x="266700" y="206997"/>
                      <a:pt x="266700" y="133350"/>
                    </a:cubicBezTo>
                    <a:cubicBezTo>
                      <a:pt x="266700" y="59703"/>
                      <a:pt x="206997" y="0"/>
                      <a:pt x="133350" y="0"/>
                    </a:cubicBezTo>
                    <a:cubicBezTo>
                      <a:pt x="59703" y="0"/>
                      <a:pt x="0" y="59703"/>
                      <a:pt x="0" y="133350"/>
                    </a:cubicBezTo>
                    <a:cubicBezTo>
                      <a:pt x="0" y="206997"/>
                      <a:pt x="59703" y="266700"/>
                      <a:pt x="133350" y="266700"/>
                    </a:cubicBezTo>
                    <a:close/>
                    <a:moveTo>
                      <a:pt x="133350" y="44253"/>
                    </a:moveTo>
                    <a:cubicBezTo>
                      <a:pt x="154424" y="44253"/>
                      <a:pt x="171507" y="61336"/>
                      <a:pt x="171507" y="82410"/>
                    </a:cubicBezTo>
                    <a:cubicBezTo>
                      <a:pt x="171507" y="103484"/>
                      <a:pt x="154424" y="120567"/>
                      <a:pt x="133350" y="120567"/>
                    </a:cubicBezTo>
                    <a:cubicBezTo>
                      <a:pt x="112276" y="120567"/>
                      <a:pt x="95193" y="103484"/>
                      <a:pt x="95193" y="82410"/>
                    </a:cubicBezTo>
                    <a:cubicBezTo>
                      <a:pt x="95199" y="61339"/>
                      <a:pt x="112279" y="44259"/>
                      <a:pt x="133350" y="44253"/>
                    </a:cubicBezTo>
                    <a:close/>
                    <a:moveTo>
                      <a:pt x="57036" y="168897"/>
                    </a:moveTo>
                    <a:cubicBezTo>
                      <a:pt x="57068" y="162909"/>
                      <a:pt x="59885" y="157277"/>
                      <a:pt x="64656" y="153657"/>
                    </a:cubicBezTo>
                    <a:cubicBezTo>
                      <a:pt x="75934" y="145552"/>
                      <a:pt x="88569" y="139523"/>
                      <a:pt x="101965" y="135855"/>
                    </a:cubicBezTo>
                    <a:cubicBezTo>
                      <a:pt x="112092" y="132511"/>
                      <a:pt x="122685" y="130788"/>
                      <a:pt x="133350" y="130750"/>
                    </a:cubicBezTo>
                    <a:cubicBezTo>
                      <a:pt x="143986" y="131064"/>
                      <a:pt x="154535" y="132774"/>
                      <a:pt x="164725" y="135836"/>
                    </a:cubicBezTo>
                    <a:cubicBezTo>
                      <a:pt x="178315" y="138970"/>
                      <a:pt x="191051" y="145047"/>
                      <a:pt x="202035" y="153638"/>
                    </a:cubicBezTo>
                    <a:cubicBezTo>
                      <a:pt x="206957" y="157130"/>
                      <a:pt x="209815" y="162845"/>
                      <a:pt x="209655" y="168878"/>
                    </a:cubicBezTo>
                    <a:lnTo>
                      <a:pt x="209655" y="203225"/>
                    </a:lnTo>
                    <a:lnTo>
                      <a:pt x="57036" y="203225"/>
                    </a:lnTo>
                    <a:close/>
                  </a:path>
                </a:pathLst>
              </a:custGeom>
              <a:solidFill>
                <a:schemeClr val="accent5"/>
              </a:solidFill>
              <a:ln w="9525" cap="flat">
                <a:noFill/>
                <a:prstDash val="solid"/>
                <a:miter/>
              </a:ln>
            </p:spPr>
            <p:txBody>
              <a:bodyPr rtlCol="0" anchor="ctr"/>
              <a:lstStyle/>
              <a:p>
                <a:endParaRPr lang="en-US" sz="2000" dirty="0"/>
              </a:p>
            </p:txBody>
          </p:sp>
        </p:grpSp>
      </p:grpSp>
      <p:grpSp>
        <p:nvGrpSpPr>
          <p:cNvPr id="85" name="Group 84">
            <a:extLst>
              <a:ext uri="{FF2B5EF4-FFF2-40B4-BE49-F238E27FC236}">
                <a16:creationId xmlns:a16="http://schemas.microsoft.com/office/drawing/2014/main" id="{1698C571-0932-49A3-9C7A-DC85CE9B084F}"/>
              </a:ext>
            </a:extLst>
          </p:cNvPr>
          <p:cNvGrpSpPr/>
          <p:nvPr/>
        </p:nvGrpSpPr>
        <p:grpSpPr>
          <a:xfrm>
            <a:off x="7118307" y="3457181"/>
            <a:ext cx="3503620" cy="933071"/>
            <a:chOff x="8296069" y="3344842"/>
            <a:chExt cx="3435233" cy="914859"/>
          </a:xfrm>
        </p:grpSpPr>
        <p:sp>
          <p:nvSpPr>
            <p:cNvPr id="22" name="Freeform: Shape 21">
              <a:extLst>
                <a:ext uri="{FF2B5EF4-FFF2-40B4-BE49-F238E27FC236}">
                  <a16:creationId xmlns:a16="http://schemas.microsoft.com/office/drawing/2014/main" id="{A07B8442-89F7-4B44-BABE-A6FD6E13A817}"/>
                </a:ext>
              </a:extLst>
            </p:cNvPr>
            <p:cNvSpPr/>
            <p:nvPr/>
          </p:nvSpPr>
          <p:spPr>
            <a:xfrm>
              <a:off x="9270613" y="3344842"/>
              <a:ext cx="2460689" cy="91485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816022">
                <a:spcBef>
                  <a:spcPct val="0"/>
                </a:spcBef>
                <a:spcAft>
                  <a:spcPct val="35000"/>
                </a:spcAft>
              </a:pPr>
              <a:r>
                <a:rPr lang="en-US" sz="2000" dirty="0"/>
                <a:t>Business Continuity &amp; Disaster Recovery</a:t>
              </a:r>
            </a:p>
          </p:txBody>
        </p:sp>
        <p:grpSp>
          <p:nvGrpSpPr>
            <p:cNvPr id="74" name="Graphic 72" descr="Lightning">
              <a:extLst>
                <a:ext uri="{FF2B5EF4-FFF2-40B4-BE49-F238E27FC236}">
                  <a16:creationId xmlns:a16="http://schemas.microsoft.com/office/drawing/2014/main" id="{E54F5B4B-49F6-4BBE-807A-E85445499DAE}"/>
                </a:ext>
              </a:extLst>
            </p:cNvPr>
            <p:cNvGrpSpPr/>
            <p:nvPr/>
          </p:nvGrpSpPr>
          <p:grpSpPr>
            <a:xfrm>
              <a:off x="8296069" y="3487816"/>
              <a:ext cx="650779" cy="628910"/>
              <a:chOff x="8376450" y="3527728"/>
              <a:chExt cx="650779" cy="628910"/>
            </a:xfrm>
            <a:solidFill>
              <a:srgbClr val="50E6FF"/>
            </a:solidFill>
          </p:grpSpPr>
          <p:sp>
            <p:nvSpPr>
              <p:cNvPr id="75" name="Freeform: Shape 74">
                <a:extLst>
                  <a:ext uri="{FF2B5EF4-FFF2-40B4-BE49-F238E27FC236}">
                    <a16:creationId xmlns:a16="http://schemas.microsoft.com/office/drawing/2014/main" id="{707F90E0-6AFC-4745-B0C7-0B4BFAC98BE8}"/>
                  </a:ext>
                </a:extLst>
              </p:cNvPr>
              <p:cNvSpPr/>
              <p:nvPr/>
            </p:nvSpPr>
            <p:spPr>
              <a:xfrm>
                <a:off x="8376450" y="3527728"/>
                <a:ext cx="650779" cy="362210"/>
              </a:xfrm>
              <a:custGeom>
                <a:avLst/>
                <a:gdLst>
                  <a:gd name="connsiteX0" fmla="*/ 650779 w 650779"/>
                  <a:gd name="connsiteY0" fmla="*/ 271723 h 362210"/>
                  <a:gd name="connsiteX1" fmla="*/ 619347 w 650779"/>
                  <a:gd name="connsiteY1" fmla="*/ 203143 h 362210"/>
                  <a:gd name="connsiteX2" fmla="*/ 546004 w 650779"/>
                  <a:gd name="connsiteY2" fmla="*/ 183141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106902 w 650779"/>
                  <a:gd name="connsiteY11" fmla="*/ 362211 h 362210"/>
                  <a:gd name="connsiteX12" fmla="*/ 564102 w 650779"/>
                  <a:gd name="connsiteY12" fmla="*/ 362211 h 362210"/>
                  <a:gd name="connsiteX13" fmla="*/ 650779 w 650779"/>
                  <a:gd name="connsiteY13" fmla="*/ 271723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0779" h="362210">
                    <a:moveTo>
                      <a:pt x="650779" y="271723"/>
                    </a:moveTo>
                    <a:cubicBezTo>
                      <a:pt x="650779" y="245053"/>
                      <a:pt x="639349" y="220288"/>
                      <a:pt x="619347" y="203143"/>
                    </a:cubicBezTo>
                    <a:cubicBezTo>
                      <a:pt x="599344" y="185998"/>
                      <a:pt x="572674" y="178378"/>
                      <a:pt x="546004" y="183141"/>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106902" y="362211"/>
                    </a:lnTo>
                    <a:lnTo>
                      <a:pt x="564102" y="362211"/>
                    </a:lnTo>
                    <a:cubicBezTo>
                      <a:pt x="613632" y="360306"/>
                      <a:pt x="650779" y="320301"/>
                      <a:pt x="650779" y="271723"/>
                    </a:cubicBezTo>
                    <a:close/>
                  </a:path>
                </a:pathLst>
              </a:custGeom>
              <a:solidFill>
                <a:schemeClr val="accent4"/>
              </a:solidFill>
              <a:ln w="9525" cap="flat">
                <a:noFill/>
                <a:prstDash val="solid"/>
                <a:miter/>
              </a:ln>
            </p:spPr>
            <p:txBody>
              <a:bodyPr rtlCol="0" anchor="ctr"/>
              <a:lstStyle/>
              <a:p>
                <a:endParaRPr lang="en-US" sz="2000" dirty="0"/>
              </a:p>
            </p:txBody>
          </p:sp>
          <p:sp>
            <p:nvSpPr>
              <p:cNvPr id="76" name="Freeform: Shape 75">
                <a:extLst>
                  <a:ext uri="{FF2B5EF4-FFF2-40B4-BE49-F238E27FC236}">
                    <a16:creationId xmlns:a16="http://schemas.microsoft.com/office/drawing/2014/main" id="{07184EA8-74D7-4332-A0AA-C6F52C23A874}"/>
                  </a:ext>
                </a:extLst>
              </p:cNvPr>
              <p:cNvSpPr/>
              <p:nvPr/>
            </p:nvSpPr>
            <p:spPr>
              <a:xfrm>
                <a:off x="8627179" y="3928039"/>
                <a:ext cx="152400" cy="228600"/>
              </a:xfrm>
              <a:custGeom>
                <a:avLst/>
                <a:gdLst>
                  <a:gd name="connsiteX0" fmla="*/ 152400 w 152400"/>
                  <a:gd name="connsiteY0" fmla="*/ 76200 h 228600"/>
                  <a:gd name="connsiteX1" fmla="*/ 71438 w 152400"/>
                  <a:gd name="connsiteY1" fmla="*/ 76200 h 228600"/>
                  <a:gd name="connsiteX2" fmla="*/ 101918 w 152400"/>
                  <a:gd name="connsiteY2" fmla="*/ 0 h 228600"/>
                  <a:gd name="connsiteX3" fmla="*/ 29528 w 152400"/>
                  <a:gd name="connsiteY3" fmla="*/ 0 h 228600"/>
                  <a:gd name="connsiteX4" fmla="*/ 0 w 152400"/>
                  <a:gd name="connsiteY4" fmla="*/ 123825 h 228600"/>
                  <a:gd name="connsiteX5" fmla="*/ 60960 w 152400"/>
                  <a:gd name="connsiteY5" fmla="*/ 123825 h 228600"/>
                  <a:gd name="connsiteX6" fmla="*/ 23813 w 152400"/>
                  <a:gd name="connsiteY6"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 h="228600">
                    <a:moveTo>
                      <a:pt x="152400" y="76200"/>
                    </a:moveTo>
                    <a:lnTo>
                      <a:pt x="71438" y="76200"/>
                    </a:lnTo>
                    <a:lnTo>
                      <a:pt x="101918" y="0"/>
                    </a:lnTo>
                    <a:lnTo>
                      <a:pt x="29528" y="0"/>
                    </a:lnTo>
                    <a:lnTo>
                      <a:pt x="0" y="123825"/>
                    </a:lnTo>
                    <a:lnTo>
                      <a:pt x="60960" y="123825"/>
                    </a:lnTo>
                    <a:lnTo>
                      <a:pt x="23813" y="228600"/>
                    </a:lnTo>
                    <a:close/>
                  </a:path>
                </a:pathLst>
              </a:custGeom>
              <a:solidFill>
                <a:schemeClr val="accent5"/>
              </a:solidFill>
              <a:ln w="9525" cap="flat">
                <a:noFill/>
                <a:prstDash val="solid"/>
                <a:miter/>
              </a:ln>
            </p:spPr>
            <p:txBody>
              <a:bodyPr rtlCol="0" anchor="ctr"/>
              <a:lstStyle/>
              <a:p>
                <a:endParaRPr lang="en-US" sz="2000" dirty="0"/>
              </a:p>
            </p:txBody>
          </p:sp>
          <p:sp>
            <p:nvSpPr>
              <p:cNvPr id="77" name="Freeform: Shape 76">
                <a:extLst>
                  <a:ext uri="{FF2B5EF4-FFF2-40B4-BE49-F238E27FC236}">
                    <a16:creationId xmlns:a16="http://schemas.microsoft.com/office/drawing/2014/main" id="{D3EBF0AC-AD29-4C1C-B106-EABE394A9270}"/>
                  </a:ext>
                </a:extLst>
              </p:cNvPr>
              <p:cNvSpPr/>
              <p:nvPr/>
            </p:nvSpPr>
            <p:spPr>
              <a:xfrm>
                <a:off x="8808154" y="3928039"/>
                <a:ext cx="76200" cy="114300"/>
              </a:xfrm>
              <a:custGeom>
                <a:avLst/>
                <a:gdLst>
                  <a:gd name="connsiteX0" fmla="*/ 76200 w 76200"/>
                  <a:gd name="connsiteY0" fmla="*/ 38100 h 114300"/>
                  <a:gd name="connsiteX1" fmla="*/ 35243 w 76200"/>
                  <a:gd name="connsiteY1" fmla="*/ 38100 h 114300"/>
                  <a:gd name="connsiteX2" fmla="*/ 50483 w 76200"/>
                  <a:gd name="connsiteY2" fmla="*/ 0 h 114300"/>
                  <a:gd name="connsiteX3" fmla="*/ 15240 w 76200"/>
                  <a:gd name="connsiteY3" fmla="*/ 0 h 114300"/>
                  <a:gd name="connsiteX4" fmla="*/ 0 w 76200"/>
                  <a:gd name="connsiteY4" fmla="*/ 61913 h 114300"/>
                  <a:gd name="connsiteX5" fmla="*/ 30480 w 76200"/>
                  <a:gd name="connsiteY5" fmla="*/ 61913 h 114300"/>
                  <a:gd name="connsiteX6" fmla="*/ 11430 w 76200"/>
                  <a:gd name="connsiteY6" fmla="*/ 11430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14300">
                    <a:moveTo>
                      <a:pt x="76200" y="38100"/>
                    </a:moveTo>
                    <a:lnTo>
                      <a:pt x="35243" y="38100"/>
                    </a:lnTo>
                    <a:lnTo>
                      <a:pt x="50483" y="0"/>
                    </a:lnTo>
                    <a:lnTo>
                      <a:pt x="15240" y="0"/>
                    </a:lnTo>
                    <a:lnTo>
                      <a:pt x="0" y="61913"/>
                    </a:lnTo>
                    <a:lnTo>
                      <a:pt x="30480" y="61913"/>
                    </a:lnTo>
                    <a:lnTo>
                      <a:pt x="11430" y="114300"/>
                    </a:lnTo>
                    <a:close/>
                  </a:path>
                </a:pathLst>
              </a:custGeom>
              <a:solidFill>
                <a:schemeClr val="accent5"/>
              </a:solidFill>
              <a:ln w="9525" cap="flat">
                <a:noFill/>
                <a:prstDash val="solid"/>
                <a:miter/>
              </a:ln>
            </p:spPr>
            <p:txBody>
              <a:bodyPr rtlCol="0" anchor="ctr"/>
              <a:lstStyle/>
              <a:p>
                <a:endParaRPr lang="en-US" sz="2000" dirty="0"/>
              </a:p>
            </p:txBody>
          </p:sp>
          <p:sp>
            <p:nvSpPr>
              <p:cNvPr id="78" name="Freeform: Shape 77">
                <a:extLst>
                  <a:ext uri="{FF2B5EF4-FFF2-40B4-BE49-F238E27FC236}">
                    <a16:creationId xmlns:a16="http://schemas.microsoft.com/office/drawing/2014/main" id="{54E5326D-B7C9-4635-A323-391A43167779}"/>
                  </a:ext>
                </a:extLst>
              </p:cNvPr>
              <p:cNvSpPr/>
              <p:nvPr/>
            </p:nvSpPr>
            <p:spPr>
              <a:xfrm>
                <a:off x="8531929" y="3928039"/>
                <a:ext cx="76199" cy="114300"/>
              </a:xfrm>
              <a:custGeom>
                <a:avLst/>
                <a:gdLst>
                  <a:gd name="connsiteX0" fmla="*/ 76200 w 76199"/>
                  <a:gd name="connsiteY0" fmla="*/ 38100 h 114300"/>
                  <a:gd name="connsiteX1" fmla="*/ 35242 w 76199"/>
                  <a:gd name="connsiteY1" fmla="*/ 38100 h 114300"/>
                  <a:gd name="connsiteX2" fmla="*/ 50483 w 76199"/>
                  <a:gd name="connsiteY2" fmla="*/ 0 h 114300"/>
                  <a:gd name="connsiteX3" fmla="*/ 15240 w 76199"/>
                  <a:gd name="connsiteY3" fmla="*/ 0 h 114300"/>
                  <a:gd name="connsiteX4" fmla="*/ 0 w 76199"/>
                  <a:gd name="connsiteY4" fmla="*/ 61913 h 114300"/>
                  <a:gd name="connsiteX5" fmla="*/ 30480 w 76199"/>
                  <a:gd name="connsiteY5" fmla="*/ 61913 h 114300"/>
                  <a:gd name="connsiteX6" fmla="*/ 11430 w 76199"/>
                  <a:gd name="connsiteY6" fmla="*/ 11430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99" h="114300">
                    <a:moveTo>
                      <a:pt x="76200" y="38100"/>
                    </a:moveTo>
                    <a:lnTo>
                      <a:pt x="35242" y="38100"/>
                    </a:lnTo>
                    <a:lnTo>
                      <a:pt x="50483" y="0"/>
                    </a:lnTo>
                    <a:lnTo>
                      <a:pt x="15240" y="0"/>
                    </a:lnTo>
                    <a:lnTo>
                      <a:pt x="0" y="61913"/>
                    </a:lnTo>
                    <a:lnTo>
                      <a:pt x="30480" y="61913"/>
                    </a:lnTo>
                    <a:lnTo>
                      <a:pt x="11430" y="114300"/>
                    </a:lnTo>
                    <a:close/>
                  </a:path>
                </a:pathLst>
              </a:custGeom>
              <a:solidFill>
                <a:schemeClr val="accent5"/>
              </a:solidFill>
              <a:ln w="9525" cap="flat">
                <a:noFill/>
                <a:prstDash val="solid"/>
                <a:miter/>
              </a:ln>
            </p:spPr>
            <p:txBody>
              <a:bodyPr rtlCol="0" anchor="ctr"/>
              <a:lstStyle/>
              <a:p>
                <a:endParaRPr lang="en-US" sz="2000" dirty="0"/>
              </a:p>
            </p:txBody>
          </p:sp>
        </p:grpSp>
      </p:grpSp>
      <p:grpSp>
        <p:nvGrpSpPr>
          <p:cNvPr id="3" name="Group 2">
            <a:extLst>
              <a:ext uri="{FF2B5EF4-FFF2-40B4-BE49-F238E27FC236}">
                <a16:creationId xmlns:a16="http://schemas.microsoft.com/office/drawing/2014/main" id="{6ADC2E05-F12A-4B13-85CC-D0BB27B752C4}"/>
              </a:ext>
            </a:extLst>
          </p:cNvPr>
          <p:cNvGrpSpPr/>
          <p:nvPr/>
        </p:nvGrpSpPr>
        <p:grpSpPr>
          <a:xfrm>
            <a:off x="617292" y="5210297"/>
            <a:ext cx="3295830" cy="933071"/>
            <a:chOff x="617292" y="5210297"/>
            <a:chExt cx="3295830" cy="933071"/>
          </a:xfrm>
        </p:grpSpPr>
        <p:sp>
          <p:nvSpPr>
            <p:cNvPr id="25" name="Freeform: Shape 24">
              <a:extLst>
                <a:ext uri="{FF2B5EF4-FFF2-40B4-BE49-F238E27FC236}">
                  <a16:creationId xmlns:a16="http://schemas.microsoft.com/office/drawing/2014/main" id="{F1764D3F-ECEF-4F38-AD6F-2A1D458C6682}"/>
                </a:ext>
              </a:extLst>
            </p:cNvPr>
            <p:cNvSpPr/>
            <p:nvPr/>
          </p:nvSpPr>
          <p:spPr>
            <a:xfrm>
              <a:off x="1713739" y="5210297"/>
              <a:ext cx="2199383" cy="9330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816022">
                <a:spcBef>
                  <a:spcPct val="0"/>
                </a:spcBef>
                <a:spcAft>
                  <a:spcPct val="35000"/>
                </a:spcAft>
              </a:pPr>
              <a:r>
                <a:rPr lang="en-GB" sz="2000" dirty="0"/>
                <a:t>Governance disciplines</a:t>
              </a:r>
              <a:endParaRPr lang="en-US" sz="2000" dirty="0"/>
            </a:p>
          </p:txBody>
        </p:sp>
        <p:grpSp>
          <p:nvGrpSpPr>
            <p:cNvPr id="89" name="Graphic 87" descr="Map compass">
              <a:extLst>
                <a:ext uri="{FF2B5EF4-FFF2-40B4-BE49-F238E27FC236}">
                  <a16:creationId xmlns:a16="http://schemas.microsoft.com/office/drawing/2014/main" id="{FBF23E67-3EE5-43C8-9534-066BBA3D7ED0}"/>
                </a:ext>
              </a:extLst>
            </p:cNvPr>
            <p:cNvGrpSpPr/>
            <p:nvPr/>
          </p:nvGrpSpPr>
          <p:grpSpPr>
            <a:xfrm>
              <a:off x="617292" y="5210531"/>
              <a:ext cx="932603" cy="932603"/>
              <a:chOff x="359586" y="3932986"/>
              <a:chExt cx="914400" cy="914400"/>
            </a:xfrm>
          </p:grpSpPr>
          <p:sp>
            <p:nvSpPr>
              <p:cNvPr id="90" name="Freeform: Shape 89">
                <a:extLst>
                  <a:ext uri="{FF2B5EF4-FFF2-40B4-BE49-F238E27FC236}">
                    <a16:creationId xmlns:a16="http://schemas.microsoft.com/office/drawing/2014/main" id="{8ECE76D2-C837-49A0-9ED2-856C45ED6F78}"/>
                  </a:ext>
                </a:extLst>
              </p:cNvPr>
              <p:cNvSpPr/>
              <p:nvPr/>
            </p:nvSpPr>
            <p:spPr>
              <a:xfrm>
                <a:off x="454836" y="4028236"/>
                <a:ext cx="722947" cy="722947"/>
              </a:xfrm>
              <a:custGeom>
                <a:avLst/>
                <a:gdLst>
                  <a:gd name="connsiteX0" fmla="*/ 361950 w 722947"/>
                  <a:gd name="connsiteY0" fmla="*/ 419100 h 722947"/>
                  <a:gd name="connsiteX1" fmla="*/ 304800 w 722947"/>
                  <a:gd name="connsiteY1" fmla="*/ 361950 h 722947"/>
                  <a:gd name="connsiteX2" fmla="*/ 361950 w 722947"/>
                  <a:gd name="connsiteY2" fmla="*/ 304800 h 722947"/>
                  <a:gd name="connsiteX3" fmla="*/ 419100 w 722947"/>
                  <a:gd name="connsiteY3" fmla="*/ 361950 h 722947"/>
                  <a:gd name="connsiteX4" fmla="*/ 361950 w 722947"/>
                  <a:gd name="connsiteY4" fmla="*/ 419100 h 722947"/>
                  <a:gd name="connsiteX5" fmla="*/ 685800 w 722947"/>
                  <a:gd name="connsiteY5" fmla="*/ 349568 h 722947"/>
                  <a:gd name="connsiteX6" fmla="*/ 626745 w 722947"/>
                  <a:gd name="connsiteY6" fmla="*/ 331470 h 722947"/>
                  <a:gd name="connsiteX7" fmla="*/ 481965 w 722947"/>
                  <a:gd name="connsiteY7" fmla="*/ 285750 h 722947"/>
                  <a:gd name="connsiteX8" fmla="*/ 528638 w 722947"/>
                  <a:gd name="connsiteY8" fmla="*/ 195263 h 722947"/>
                  <a:gd name="connsiteX9" fmla="*/ 439103 w 722947"/>
                  <a:gd name="connsiteY9" fmla="*/ 241935 h 722947"/>
                  <a:gd name="connsiteX10" fmla="*/ 392430 w 722947"/>
                  <a:gd name="connsiteY10" fmla="*/ 96203 h 722947"/>
                  <a:gd name="connsiteX11" fmla="*/ 373380 w 722947"/>
                  <a:gd name="connsiteY11" fmla="*/ 37147 h 722947"/>
                  <a:gd name="connsiteX12" fmla="*/ 361950 w 722947"/>
                  <a:gd name="connsiteY12" fmla="*/ 0 h 722947"/>
                  <a:gd name="connsiteX13" fmla="*/ 349568 w 722947"/>
                  <a:gd name="connsiteY13" fmla="*/ 38100 h 722947"/>
                  <a:gd name="connsiteX14" fmla="*/ 331470 w 722947"/>
                  <a:gd name="connsiteY14" fmla="*/ 97155 h 722947"/>
                  <a:gd name="connsiteX15" fmla="*/ 286703 w 722947"/>
                  <a:gd name="connsiteY15" fmla="*/ 241935 h 722947"/>
                  <a:gd name="connsiteX16" fmla="*/ 196215 w 722947"/>
                  <a:gd name="connsiteY16" fmla="*/ 195263 h 722947"/>
                  <a:gd name="connsiteX17" fmla="*/ 242888 w 722947"/>
                  <a:gd name="connsiteY17" fmla="*/ 284798 h 722947"/>
                  <a:gd name="connsiteX18" fmla="*/ 98107 w 722947"/>
                  <a:gd name="connsiteY18" fmla="*/ 330518 h 722947"/>
                  <a:gd name="connsiteX19" fmla="*/ 38100 w 722947"/>
                  <a:gd name="connsiteY19" fmla="*/ 348615 h 722947"/>
                  <a:gd name="connsiteX20" fmla="*/ 0 w 722947"/>
                  <a:gd name="connsiteY20" fmla="*/ 360998 h 722947"/>
                  <a:gd name="connsiteX21" fmla="*/ 38100 w 722947"/>
                  <a:gd name="connsiteY21" fmla="*/ 373380 h 722947"/>
                  <a:gd name="connsiteX22" fmla="*/ 96203 w 722947"/>
                  <a:gd name="connsiteY22" fmla="*/ 392430 h 722947"/>
                  <a:gd name="connsiteX23" fmla="*/ 241935 w 722947"/>
                  <a:gd name="connsiteY23" fmla="*/ 438150 h 722947"/>
                  <a:gd name="connsiteX24" fmla="*/ 195263 w 722947"/>
                  <a:gd name="connsiteY24" fmla="*/ 527685 h 722947"/>
                  <a:gd name="connsiteX25" fmla="*/ 284798 w 722947"/>
                  <a:gd name="connsiteY25" fmla="*/ 481013 h 722947"/>
                  <a:gd name="connsiteX26" fmla="*/ 330518 w 722947"/>
                  <a:gd name="connsiteY26" fmla="*/ 625793 h 722947"/>
                  <a:gd name="connsiteX27" fmla="*/ 348615 w 722947"/>
                  <a:gd name="connsiteY27" fmla="*/ 684848 h 722947"/>
                  <a:gd name="connsiteX28" fmla="*/ 360998 w 722947"/>
                  <a:gd name="connsiteY28" fmla="*/ 722948 h 722947"/>
                  <a:gd name="connsiteX29" fmla="*/ 373380 w 722947"/>
                  <a:gd name="connsiteY29" fmla="*/ 684848 h 722947"/>
                  <a:gd name="connsiteX30" fmla="*/ 392430 w 722947"/>
                  <a:gd name="connsiteY30" fmla="*/ 625793 h 722947"/>
                  <a:gd name="connsiteX31" fmla="*/ 439103 w 722947"/>
                  <a:gd name="connsiteY31" fmla="*/ 480060 h 722947"/>
                  <a:gd name="connsiteX32" fmla="*/ 528638 w 722947"/>
                  <a:gd name="connsiteY32" fmla="*/ 526733 h 722947"/>
                  <a:gd name="connsiteX33" fmla="*/ 481013 w 722947"/>
                  <a:gd name="connsiteY33" fmla="*/ 437198 h 722947"/>
                  <a:gd name="connsiteX34" fmla="*/ 625793 w 722947"/>
                  <a:gd name="connsiteY34" fmla="*/ 391478 h 722947"/>
                  <a:gd name="connsiteX35" fmla="*/ 684848 w 722947"/>
                  <a:gd name="connsiteY35" fmla="*/ 372428 h 722947"/>
                  <a:gd name="connsiteX36" fmla="*/ 722948 w 722947"/>
                  <a:gd name="connsiteY36" fmla="*/ 360045 h 722947"/>
                  <a:gd name="connsiteX37" fmla="*/ 685800 w 722947"/>
                  <a:gd name="connsiteY37" fmla="*/ 349568 h 72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22947" h="722947">
                    <a:moveTo>
                      <a:pt x="361950" y="419100"/>
                    </a:moveTo>
                    <a:cubicBezTo>
                      <a:pt x="330518" y="419100"/>
                      <a:pt x="304800" y="393383"/>
                      <a:pt x="304800" y="361950"/>
                    </a:cubicBezTo>
                    <a:cubicBezTo>
                      <a:pt x="304800" y="330518"/>
                      <a:pt x="330518" y="304800"/>
                      <a:pt x="361950" y="304800"/>
                    </a:cubicBezTo>
                    <a:cubicBezTo>
                      <a:pt x="393383" y="304800"/>
                      <a:pt x="419100" y="330518"/>
                      <a:pt x="419100" y="361950"/>
                    </a:cubicBezTo>
                    <a:cubicBezTo>
                      <a:pt x="419100" y="393383"/>
                      <a:pt x="393383" y="419100"/>
                      <a:pt x="361950" y="419100"/>
                    </a:cubicBezTo>
                    <a:close/>
                    <a:moveTo>
                      <a:pt x="685800" y="349568"/>
                    </a:moveTo>
                    <a:lnTo>
                      <a:pt x="626745" y="331470"/>
                    </a:lnTo>
                    <a:lnTo>
                      <a:pt x="481965" y="285750"/>
                    </a:lnTo>
                    <a:lnTo>
                      <a:pt x="528638" y="195263"/>
                    </a:lnTo>
                    <a:lnTo>
                      <a:pt x="439103" y="241935"/>
                    </a:lnTo>
                    <a:lnTo>
                      <a:pt x="392430" y="96203"/>
                    </a:lnTo>
                    <a:lnTo>
                      <a:pt x="373380" y="37147"/>
                    </a:lnTo>
                    <a:lnTo>
                      <a:pt x="361950" y="0"/>
                    </a:lnTo>
                    <a:lnTo>
                      <a:pt x="349568" y="38100"/>
                    </a:lnTo>
                    <a:lnTo>
                      <a:pt x="331470" y="97155"/>
                    </a:lnTo>
                    <a:lnTo>
                      <a:pt x="286703" y="241935"/>
                    </a:lnTo>
                    <a:lnTo>
                      <a:pt x="196215" y="195263"/>
                    </a:lnTo>
                    <a:lnTo>
                      <a:pt x="242888" y="284798"/>
                    </a:lnTo>
                    <a:lnTo>
                      <a:pt x="98107" y="330518"/>
                    </a:lnTo>
                    <a:lnTo>
                      <a:pt x="38100" y="348615"/>
                    </a:lnTo>
                    <a:lnTo>
                      <a:pt x="0" y="360998"/>
                    </a:lnTo>
                    <a:lnTo>
                      <a:pt x="38100" y="373380"/>
                    </a:lnTo>
                    <a:lnTo>
                      <a:pt x="96203" y="392430"/>
                    </a:lnTo>
                    <a:lnTo>
                      <a:pt x="241935" y="438150"/>
                    </a:lnTo>
                    <a:lnTo>
                      <a:pt x="195263" y="527685"/>
                    </a:lnTo>
                    <a:lnTo>
                      <a:pt x="284798" y="481013"/>
                    </a:lnTo>
                    <a:lnTo>
                      <a:pt x="330518" y="625793"/>
                    </a:lnTo>
                    <a:lnTo>
                      <a:pt x="348615" y="684848"/>
                    </a:lnTo>
                    <a:lnTo>
                      <a:pt x="360998" y="722948"/>
                    </a:lnTo>
                    <a:lnTo>
                      <a:pt x="373380" y="684848"/>
                    </a:lnTo>
                    <a:lnTo>
                      <a:pt x="392430" y="625793"/>
                    </a:lnTo>
                    <a:lnTo>
                      <a:pt x="439103" y="480060"/>
                    </a:lnTo>
                    <a:lnTo>
                      <a:pt x="528638" y="526733"/>
                    </a:lnTo>
                    <a:lnTo>
                      <a:pt x="481013" y="437198"/>
                    </a:lnTo>
                    <a:lnTo>
                      <a:pt x="625793" y="391478"/>
                    </a:lnTo>
                    <a:lnTo>
                      <a:pt x="684848" y="372428"/>
                    </a:lnTo>
                    <a:lnTo>
                      <a:pt x="722948" y="360045"/>
                    </a:lnTo>
                    <a:lnTo>
                      <a:pt x="685800" y="349568"/>
                    </a:lnTo>
                    <a:close/>
                  </a:path>
                </a:pathLst>
              </a:custGeom>
              <a:solidFill>
                <a:schemeClr val="accent4"/>
              </a:solidFill>
              <a:ln w="9525" cap="flat">
                <a:noFill/>
                <a:prstDash val="solid"/>
                <a:miter/>
              </a:ln>
            </p:spPr>
            <p:txBody>
              <a:bodyPr rtlCol="0" anchor="ctr"/>
              <a:lstStyle/>
              <a:p>
                <a:endParaRPr lang="en-US" sz="1836" dirty="0"/>
              </a:p>
            </p:txBody>
          </p:sp>
          <p:sp>
            <p:nvSpPr>
              <p:cNvPr id="91" name="Freeform: Shape 90">
                <a:extLst>
                  <a:ext uri="{FF2B5EF4-FFF2-40B4-BE49-F238E27FC236}">
                    <a16:creationId xmlns:a16="http://schemas.microsoft.com/office/drawing/2014/main" id="{451E72D7-D906-4216-86C7-0F9DAE21760F}"/>
                  </a:ext>
                </a:extLst>
              </p:cNvPr>
              <p:cNvSpPr/>
              <p:nvPr/>
            </p:nvSpPr>
            <p:spPr>
              <a:xfrm>
                <a:off x="870125" y="4442573"/>
                <a:ext cx="266700" cy="266700"/>
              </a:xfrm>
              <a:custGeom>
                <a:avLst/>
                <a:gdLst>
                  <a:gd name="connsiteX0" fmla="*/ 202883 w 266700"/>
                  <a:gd name="connsiteY0" fmla="*/ 20002 h 266700"/>
                  <a:gd name="connsiteX1" fmla="*/ 155258 w 266700"/>
                  <a:gd name="connsiteY1" fmla="*/ 112395 h 266700"/>
                  <a:gd name="connsiteX2" fmla="*/ 112395 w 266700"/>
                  <a:gd name="connsiteY2" fmla="*/ 156210 h 266700"/>
                  <a:gd name="connsiteX3" fmla="*/ 19050 w 266700"/>
                  <a:gd name="connsiteY3" fmla="*/ 203835 h 266700"/>
                  <a:gd name="connsiteX4" fmla="*/ 13335 w 266700"/>
                  <a:gd name="connsiteY4" fmla="*/ 223838 h 266700"/>
                  <a:gd name="connsiteX5" fmla="*/ 0 w 266700"/>
                  <a:gd name="connsiteY5" fmla="*/ 266700 h 266700"/>
                  <a:gd name="connsiteX6" fmla="*/ 167640 w 266700"/>
                  <a:gd name="connsiteY6" fmla="*/ 183833 h 266700"/>
                  <a:gd name="connsiteX7" fmla="*/ 184785 w 266700"/>
                  <a:gd name="connsiteY7" fmla="*/ 166688 h 266700"/>
                  <a:gd name="connsiteX8" fmla="*/ 266700 w 266700"/>
                  <a:gd name="connsiteY8" fmla="*/ 0 h 266700"/>
                  <a:gd name="connsiteX9" fmla="*/ 222885 w 266700"/>
                  <a:gd name="connsiteY9" fmla="*/ 14288 h 266700"/>
                  <a:gd name="connsiteX10" fmla="*/ 202883 w 266700"/>
                  <a:gd name="connsiteY10" fmla="*/ 2000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700" h="266700">
                    <a:moveTo>
                      <a:pt x="202883" y="20002"/>
                    </a:moveTo>
                    <a:cubicBezTo>
                      <a:pt x="193358" y="53340"/>
                      <a:pt x="177165" y="84773"/>
                      <a:pt x="155258" y="112395"/>
                    </a:cubicBezTo>
                    <a:cubicBezTo>
                      <a:pt x="142875" y="128588"/>
                      <a:pt x="127635" y="142875"/>
                      <a:pt x="112395" y="156210"/>
                    </a:cubicBezTo>
                    <a:cubicBezTo>
                      <a:pt x="84773" y="178117"/>
                      <a:pt x="53340" y="194310"/>
                      <a:pt x="19050" y="203835"/>
                    </a:cubicBezTo>
                    <a:lnTo>
                      <a:pt x="13335" y="223838"/>
                    </a:lnTo>
                    <a:lnTo>
                      <a:pt x="0" y="266700"/>
                    </a:lnTo>
                    <a:cubicBezTo>
                      <a:pt x="62865" y="256223"/>
                      <a:pt x="120968" y="227648"/>
                      <a:pt x="167640" y="183833"/>
                    </a:cubicBezTo>
                    <a:cubicBezTo>
                      <a:pt x="173355" y="178117"/>
                      <a:pt x="179070" y="172402"/>
                      <a:pt x="184785" y="166688"/>
                    </a:cubicBezTo>
                    <a:cubicBezTo>
                      <a:pt x="227648" y="120015"/>
                      <a:pt x="256223" y="61913"/>
                      <a:pt x="266700" y="0"/>
                    </a:cubicBezTo>
                    <a:lnTo>
                      <a:pt x="222885" y="14288"/>
                    </a:lnTo>
                    <a:lnTo>
                      <a:pt x="202883" y="20002"/>
                    </a:lnTo>
                    <a:close/>
                  </a:path>
                </a:pathLst>
              </a:custGeom>
              <a:solidFill>
                <a:schemeClr val="accent5"/>
              </a:solidFill>
              <a:ln w="9525" cap="flat">
                <a:noFill/>
                <a:prstDash val="solid"/>
                <a:miter/>
              </a:ln>
            </p:spPr>
            <p:txBody>
              <a:bodyPr rtlCol="0" anchor="ctr"/>
              <a:lstStyle/>
              <a:p>
                <a:endParaRPr lang="en-US" sz="1836" dirty="0"/>
              </a:p>
            </p:txBody>
          </p:sp>
          <p:sp>
            <p:nvSpPr>
              <p:cNvPr id="92" name="Freeform: Shape 91">
                <a:extLst>
                  <a:ext uri="{FF2B5EF4-FFF2-40B4-BE49-F238E27FC236}">
                    <a16:creationId xmlns:a16="http://schemas.microsoft.com/office/drawing/2014/main" id="{B6D42168-B963-4CD0-8A7F-E8402BC346E6}"/>
                  </a:ext>
                </a:extLst>
              </p:cNvPr>
              <p:cNvSpPr/>
              <p:nvPr/>
            </p:nvSpPr>
            <p:spPr>
              <a:xfrm>
                <a:off x="870125" y="4071098"/>
                <a:ext cx="265747" cy="265747"/>
              </a:xfrm>
              <a:custGeom>
                <a:avLst/>
                <a:gdLst>
                  <a:gd name="connsiteX0" fmla="*/ 20003 w 265747"/>
                  <a:gd name="connsiteY0" fmla="*/ 62865 h 265747"/>
                  <a:gd name="connsiteX1" fmla="*/ 111443 w 265747"/>
                  <a:gd name="connsiteY1" fmla="*/ 110490 h 265747"/>
                  <a:gd name="connsiteX2" fmla="*/ 155258 w 265747"/>
                  <a:gd name="connsiteY2" fmla="*/ 154305 h 265747"/>
                  <a:gd name="connsiteX3" fmla="*/ 202883 w 265747"/>
                  <a:gd name="connsiteY3" fmla="*/ 246698 h 265747"/>
                  <a:gd name="connsiteX4" fmla="*/ 222885 w 265747"/>
                  <a:gd name="connsiteY4" fmla="*/ 252413 h 265747"/>
                  <a:gd name="connsiteX5" fmla="*/ 265748 w 265747"/>
                  <a:gd name="connsiteY5" fmla="*/ 265748 h 265747"/>
                  <a:gd name="connsiteX6" fmla="*/ 183833 w 265747"/>
                  <a:gd name="connsiteY6" fmla="*/ 99060 h 265747"/>
                  <a:gd name="connsiteX7" fmla="*/ 166688 w 265747"/>
                  <a:gd name="connsiteY7" fmla="*/ 81915 h 265747"/>
                  <a:gd name="connsiteX8" fmla="*/ 0 w 265747"/>
                  <a:gd name="connsiteY8" fmla="*/ 0 h 265747"/>
                  <a:gd name="connsiteX9" fmla="*/ 13335 w 265747"/>
                  <a:gd name="connsiteY9" fmla="*/ 42863 h 265747"/>
                  <a:gd name="connsiteX10" fmla="*/ 20003 w 265747"/>
                  <a:gd name="connsiteY10" fmla="*/ 62865 h 26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747" h="265747">
                    <a:moveTo>
                      <a:pt x="20003" y="62865"/>
                    </a:moveTo>
                    <a:cubicBezTo>
                      <a:pt x="53340" y="72390"/>
                      <a:pt x="84773" y="88582"/>
                      <a:pt x="111443" y="110490"/>
                    </a:cubicBezTo>
                    <a:cubicBezTo>
                      <a:pt x="127635" y="122873"/>
                      <a:pt x="141923" y="138113"/>
                      <a:pt x="155258" y="154305"/>
                    </a:cubicBezTo>
                    <a:cubicBezTo>
                      <a:pt x="177165" y="181927"/>
                      <a:pt x="193358" y="212408"/>
                      <a:pt x="202883" y="246698"/>
                    </a:cubicBezTo>
                    <a:lnTo>
                      <a:pt x="222885" y="252413"/>
                    </a:lnTo>
                    <a:lnTo>
                      <a:pt x="265748" y="265748"/>
                    </a:lnTo>
                    <a:cubicBezTo>
                      <a:pt x="255270" y="203835"/>
                      <a:pt x="226695" y="145733"/>
                      <a:pt x="183833" y="99060"/>
                    </a:cubicBezTo>
                    <a:cubicBezTo>
                      <a:pt x="178118" y="93345"/>
                      <a:pt x="172402" y="87630"/>
                      <a:pt x="166688" y="81915"/>
                    </a:cubicBezTo>
                    <a:cubicBezTo>
                      <a:pt x="120015" y="39053"/>
                      <a:pt x="62865" y="10478"/>
                      <a:pt x="0" y="0"/>
                    </a:cubicBezTo>
                    <a:lnTo>
                      <a:pt x="13335" y="42863"/>
                    </a:lnTo>
                    <a:lnTo>
                      <a:pt x="20003" y="62865"/>
                    </a:lnTo>
                    <a:close/>
                  </a:path>
                </a:pathLst>
              </a:custGeom>
              <a:solidFill>
                <a:schemeClr val="accent5"/>
              </a:solidFill>
              <a:ln w="9525" cap="flat">
                <a:noFill/>
                <a:prstDash val="solid"/>
                <a:miter/>
              </a:ln>
            </p:spPr>
            <p:txBody>
              <a:bodyPr rtlCol="0" anchor="ctr"/>
              <a:lstStyle/>
              <a:p>
                <a:endParaRPr lang="en-US" sz="1836" dirty="0"/>
              </a:p>
            </p:txBody>
          </p:sp>
          <p:sp>
            <p:nvSpPr>
              <p:cNvPr id="93" name="Freeform: Shape 92">
                <a:extLst>
                  <a:ext uri="{FF2B5EF4-FFF2-40B4-BE49-F238E27FC236}">
                    <a16:creationId xmlns:a16="http://schemas.microsoft.com/office/drawing/2014/main" id="{489ACF6E-7861-47F9-B1CD-CD583EE7A6BC}"/>
                  </a:ext>
                </a:extLst>
              </p:cNvPr>
              <p:cNvSpPr/>
              <p:nvPr/>
            </p:nvSpPr>
            <p:spPr>
              <a:xfrm>
                <a:off x="496745" y="4071098"/>
                <a:ext cx="266700" cy="264794"/>
              </a:xfrm>
              <a:custGeom>
                <a:avLst/>
                <a:gdLst>
                  <a:gd name="connsiteX0" fmla="*/ 63818 w 266700"/>
                  <a:gd name="connsiteY0" fmla="*/ 244793 h 264794"/>
                  <a:gd name="connsiteX1" fmla="*/ 111443 w 266700"/>
                  <a:gd name="connsiteY1" fmla="*/ 152400 h 264794"/>
                  <a:gd name="connsiteX2" fmla="*/ 155258 w 266700"/>
                  <a:gd name="connsiteY2" fmla="*/ 108585 h 264794"/>
                  <a:gd name="connsiteX3" fmla="*/ 246698 w 266700"/>
                  <a:gd name="connsiteY3" fmla="*/ 61913 h 264794"/>
                  <a:gd name="connsiteX4" fmla="*/ 253365 w 266700"/>
                  <a:gd name="connsiteY4" fmla="*/ 42863 h 264794"/>
                  <a:gd name="connsiteX5" fmla="*/ 266700 w 266700"/>
                  <a:gd name="connsiteY5" fmla="*/ 0 h 264794"/>
                  <a:gd name="connsiteX6" fmla="*/ 100013 w 266700"/>
                  <a:gd name="connsiteY6" fmla="*/ 80963 h 264794"/>
                  <a:gd name="connsiteX7" fmla="*/ 82868 w 266700"/>
                  <a:gd name="connsiteY7" fmla="*/ 98107 h 264794"/>
                  <a:gd name="connsiteX8" fmla="*/ 0 w 266700"/>
                  <a:gd name="connsiteY8" fmla="*/ 264795 h 264794"/>
                  <a:gd name="connsiteX9" fmla="*/ 42863 w 266700"/>
                  <a:gd name="connsiteY9" fmla="*/ 251460 h 264794"/>
                  <a:gd name="connsiteX10" fmla="*/ 63818 w 266700"/>
                  <a:gd name="connsiteY10" fmla="*/ 244793 h 264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700" h="264794">
                    <a:moveTo>
                      <a:pt x="63818" y="244793"/>
                    </a:moveTo>
                    <a:cubicBezTo>
                      <a:pt x="73343" y="211455"/>
                      <a:pt x="89535" y="180023"/>
                      <a:pt x="111443" y="152400"/>
                    </a:cubicBezTo>
                    <a:cubicBezTo>
                      <a:pt x="123825" y="136208"/>
                      <a:pt x="139065" y="121920"/>
                      <a:pt x="155258" y="108585"/>
                    </a:cubicBezTo>
                    <a:cubicBezTo>
                      <a:pt x="182880" y="86678"/>
                      <a:pt x="213360" y="71438"/>
                      <a:pt x="246698" y="61913"/>
                    </a:cubicBezTo>
                    <a:lnTo>
                      <a:pt x="253365" y="42863"/>
                    </a:lnTo>
                    <a:lnTo>
                      <a:pt x="266700" y="0"/>
                    </a:lnTo>
                    <a:cubicBezTo>
                      <a:pt x="204788" y="10478"/>
                      <a:pt x="146685" y="38100"/>
                      <a:pt x="100013" y="80963"/>
                    </a:cubicBezTo>
                    <a:cubicBezTo>
                      <a:pt x="94298" y="86678"/>
                      <a:pt x="88583" y="92393"/>
                      <a:pt x="82868" y="98107"/>
                    </a:cubicBezTo>
                    <a:cubicBezTo>
                      <a:pt x="40005" y="144780"/>
                      <a:pt x="10478" y="202883"/>
                      <a:pt x="0" y="264795"/>
                    </a:cubicBezTo>
                    <a:lnTo>
                      <a:pt x="42863" y="251460"/>
                    </a:lnTo>
                    <a:lnTo>
                      <a:pt x="63818" y="244793"/>
                    </a:lnTo>
                    <a:close/>
                  </a:path>
                </a:pathLst>
              </a:custGeom>
              <a:solidFill>
                <a:schemeClr val="accent5"/>
              </a:solidFill>
              <a:ln w="9525" cap="flat">
                <a:noFill/>
                <a:prstDash val="solid"/>
                <a:miter/>
              </a:ln>
            </p:spPr>
            <p:txBody>
              <a:bodyPr rtlCol="0" anchor="ctr"/>
              <a:lstStyle/>
              <a:p>
                <a:endParaRPr lang="en-US" sz="1836" dirty="0"/>
              </a:p>
            </p:txBody>
          </p:sp>
          <p:sp>
            <p:nvSpPr>
              <p:cNvPr id="94" name="Freeform: Shape 93">
                <a:extLst>
                  <a:ext uri="{FF2B5EF4-FFF2-40B4-BE49-F238E27FC236}">
                    <a16:creationId xmlns:a16="http://schemas.microsoft.com/office/drawing/2014/main" id="{399081F5-40FA-41C3-ACFA-2A1FED3B7264}"/>
                  </a:ext>
                </a:extLst>
              </p:cNvPr>
              <p:cNvSpPr/>
              <p:nvPr/>
            </p:nvSpPr>
            <p:spPr>
              <a:xfrm>
                <a:off x="497698" y="4443525"/>
                <a:ext cx="265747" cy="265747"/>
              </a:xfrm>
              <a:custGeom>
                <a:avLst/>
                <a:gdLst>
                  <a:gd name="connsiteX0" fmla="*/ 245745 w 265747"/>
                  <a:gd name="connsiteY0" fmla="*/ 202883 h 265747"/>
                  <a:gd name="connsiteX1" fmla="*/ 153353 w 265747"/>
                  <a:gd name="connsiteY1" fmla="*/ 155258 h 265747"/>
                  <a:gd name="connsiteX2" fmla="*/ 110490 w 265747"/>
                  <a:gd name="connsiteY2" fmla="*/ 112395 h 265747"/>
                  <a:gd name="connsiteX3" fmla="*/ 62865 w 265747"/>
                  <a:gd name="connsiteY3" fmla="*/ 20003 h 265747"/>
                  <a:gd name="connsiteX4" fmla="*/ 42863 w 265747"/>
                  <a:gd name="connsiteY4" fmla="*/ 13335 h 265747"/>
                  <a:gd name="connsiteX5" fmla="*/ 0 w 265747"/>
                  <a:gd name="connsiteY5" fmla="*/ 0 h 265747"/>
                  <a:gd name="connsiteX6" fmla="*/ 81915 w 265747"/>
                  <a:gd name="connsiteY6" fmla="*/ 166688 h 265747"/>
                  <a:gd name="connsiteX7" fmla="*/ 99060 w 265747"/>
                  <a:gd name="connsiteY7" fmla="*/ 183833 h 265747"/>
                  <a:gd name="connsiteX8" fmla="*/ 265748 w 265747"/>
                  <a:gd name="connsiteY8" fmla="*/ 265748 h 265747"/>
                  <a:gd name="connsiteX9" fmla="*/ 251460 w 265747"/>
                  <a:gd name="connsiteY9" fmla="*/ 222885 h 265747"/>
                  <a:gd name="connsiteX10" fmla="*/ 245745 w 265747"/>
                  <a:gd name="connsiteY10" fmla="*/ 202883 h 26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747" h="265747">
                    <a:moveTo>
                      <a:pt x="245745" y="202883"/>
                    </a:moveTo>
                    <a:cubicBezTo>
                      <a:pt x="212408" y="193358"/>
                      <a:pt x="180975" y="177165"/>
                      <a:pt x="153353" y="155258"/>
                    </a:cubicBezTo>
                    <a:cubicBezTo>
                      <a:pt x="137160" y="142875"/>
                      <a:pt x="122873" y="127635"/>
                      <a:pt x="110490" y="112395"/>
                    </a:cubicBezTo>
                    <a:cubicBezTo>
                      <a:pt x="88582" y="84773"/>
                      <a:pt x="72390" y="53340"/>
                      <a:pt x="62865" y="20003"/>
                    </a:cubicBezTo>
                    <a:lnTo>
                      <a:pt x="42863" y="13335"/>
                    </a:lnTo>
                    <a:lnTo>
                      <a:pt x="0" y="0"/>
                    </a:lnTo>
                    <a:cubicBezTo>
                      <a:pt x="10478" y="62865"/>
                      <a:pt x="39053" y="120968"/>
                      <a:pt x="81915" y="166688"/>
                    </a:cubicBezTo>
                    <a:cubicBezTo>
                      <a:pt x="87630" y="172402"/>
                      <a:pt x="93345" y="178118"/>
                      <a:pt x="99060" y="183833"/>
                    </a:cubicBezTo>
                    <a:cubicBezTo>
                      <a:pt x="145733" y="226695"/>
                      <a:pt x="203835" y="255270"/>
                      <a:pt x="265748" y="265748"/>
                    </a:cubicBezTo>
                    <a:lnTo>
                      <a:pt x="251460" y="222885"/>
                    </a:lnTo>
                    <a:lnTo>
                      <a:pt x="245745" y="202883"/>
                    </a:lnTo>
                    <a:close/>
                  </a:path>
                </a:pathLst>
              </a:custGeom>
              <a:solidFill>
                <a:schemeClr val="accent5"/>
              </a:solidFill>
              <a:ln w="9525" cap="flat">
                <a:noFill/>
                <a:prstDash val="solid"/>
                <a:miter/>
              </a:ln>
            </p:spPr>
            <p:txBody>
              <a:bodyPr rtlCol="0" anchor="ctr"/>
              <a:lstStyle/>
              <a:p>
                <a:endParaRPr lang="en-US" sz="1836" dirty="0"/>
              </a:p>
            </p:txBody>
          </p:sp>
        </p:grpSp>
      </p:grpSp>
    </p:spTree>
    <p:custDataLst>
      <p:tags r:id="rId1"/>
    </p:custDataLst>
    <p:extLst>
      <p:ext uri="{BB962C8B-B14F-4D97-AF65-F5344CB8AC3E}">
        <p14:creationId xmlns:p14="http://schemas.microsoft.com/office/powerpoint/2010/main" val="262994387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fade">
                                      <p:cBhvr>
                                        <p:cTn id="12" dur="500"/>
                                        <p:tgtEl>
                                          <p:spTgt spid="8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4"/>
                                        </p:tgtEl>
                                        <p:attrNameLst>
                                          <p:attrName>style.visibility</p:attrName>
                                        </p:attrNameLst>
                                      </p:cBhvr>
                                      <p:to>
                                        <p:strVal val="visible"/>
                                      </p:to>
                                    </p:set>
                                    <p:animEffect transition="in" filter="fade">
                                      <p:cBhvr>
                                        <p:cTn id="17" dur="500"/>
                                        <p:tgtEl>
                                          <p:spTgt spid="8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fade">
                                      <p:cBhvr>
                                        <p:cTn id="22" dur="500"/>
                                        <p:tgtEl>
                                          <p:spTgt spid="8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5"/>
                                        </p:tgtEl>
                                        <p:attrNameLst>
                                          <p:attrName>style.visibility</p:attrName>
                                        </p:attrNameLst>
                                      </p:cBhvr>
                                      <p:to>
                                        <p:strVal val="visible"/>
                                      </p:to>
                                    </p:set>
                                    <p:animEffect transition="in" filter="fade">
                                      <p:cBhvr>
                                        <p:cTn id="27" dur="500"/>
                                        <p:tgtEl>
                                          <p:spTgt spid="8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3"/>
                                        </p:tgtEl>
                                        <p:attrNameLst>
                                          <p:attrName>style.visibility</p:attrName>
                                        </p:attrNameLst>
                                      </p:cBhvr>
                                      <p:to>
                                        <p:strVal val="visible"/>
                                      </p:to>
                                    </p:set>
                                    <p:animEffect transition="in" filter="fade">
                                      <p:cBhvr>
                                        <p:cTn id="37" dur="500"/>
                                        <p:tgtEl>
                                          <p:spTgt spid="8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6"/>
                                        </p:tgtEl>
                                        <p:attrNameLst>
                                          <p:attrName>style.visibility</p:attrName>
                                        </p:attrNameLst>
                                      </p:cBhvr>
                                      <p:to>
                                        <p:strVal val="visible"/>
                                      </p:to>
                                    </p:set>
                                    <p:animEffect transition="in" filter="fade">
                                      <p:cBhvr>
                                        <p:cTn id="42"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9C8E403-3B62-43E2-8E60-07199A0FFCA7}"/>
              </a:ext>
            </a:extLst>
          </p:cNvPr>
          <p:cNvSpPr txBox="1">
            <a:spLocks/>
          </p:cNvSpPr>
          <p:nvPr/>
        </p:nvSpPr>
        <p:spPr>
          <a:xfrm>
            <a:off x="617538" y="719857"/>
            <a:ext cx="11530584" cy="830020"/>
          </a:xfrm>
          <a:prstGeom prst="rect">
            <a:avLst/>
          </a:prstGeom>
        </p:spPr>
        <p:txBody>
          <a:bodyPr vert="horz" wrap="square" lIns="0" tIns="91440" rIns="146304" bIns="91440" rtlCol="0" anchor="t">
            <a:normAutofit/>
          </a:bodyPr>
          <a:lst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r>
              <a:rPr lang="en-US" sz="3600" b="1" dirty="0"/>
              <a:t>How do we get started?</a:t>
            </a:r>
          </a:p>
        </p:txBody>
      </p:sp>
      <p:grpSp>
        <p:nvGrpSpPr>
          <p:cNvPr id="19" name="Group 18">
            <a:extLst>
              <a:ext uri="{FF2B5EF4-FFF2-40B4-BE49-F238E27FC236}">
                <a16:creationId xmlns:a16="http://schemas.microsoft.com/office/drawing/2014/main" id="{549AE63F-1ECD-4512-B823-34DC18A25AAB}"/>
              </a:ext>
            </a:extLst>
          </p:cNvPr>
          <p:cNvGrpSpPr/>
          <p:nvPr/>
        </p:nvGrpSpPr>
        <p:grpSpPr>
          <a:xfrm>
            <a:off x="2915906" y="1784844"/>
            <a:ext cx="3091490" cy="1799592"/>
            <a:chOff x="874455" y="2252677"/>
            <a:chExt cx="3091490" cy="1799592"/>
          </a:xfrm>
        </p:grpSpPr>
        <p:sp>
          <p:nvSpPr>
            <p:cNvPr id="7" name="L-Shape 6">
              <a:extLst>
                <a:ext uri="{FF2B5EF4-FFF2-40B4-BE49-F238E27FC236}">
                  <a16:creationId xmlns:a16="http://schemas.microsoft.com/office/drawing/2014/main" id="{04C659B8-809B-4213-B950-0F1A7827239B}"/>
                </a:ext>
              </a:extLst>
            </p:cNvPr>
            <p:cNvSpPr/>
            <p:nvPr/>
          </p:nvSpPr>
          <p:spPr>
            <a:xfrm rot="5400000">
              <a:off x="1471900" y="1655232"/>
              <a:ext cx="1799592" cy="2994481"/>
            </a:xfrm>
            <a:prstGeom prst="corner">
              <a:avLst>
                <a:gd name="adj1" fmla="val 16120"/>
                <a:gd name="adj2" fmla="val 16110"/>
              </a:avLst>
            </a:pr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9" name="Isosceles Triangle 8">
              <a:extLst>
                <a:ext uri="{FF2B5EF4-FFF2-40B4-BE49-F238E27FC236}">
                  <a16:creationId xmlns:a16="http://schemas.microsoft.com/office/drawing/2014/main" id="{4151699E-8E66-4990-8679-6B13FC5C769C}"/>
                </a:ext>
              </a:extLst>
            </p:cNvPr>
            <p:cNvSpPr/>
            <p:nvPr/>
          </p:nvSpPr>
          <p:spPr>
            <a:xfrm rot="10800000">
              <a:off x="1271311" y="2642391"/>
              <a:ext cx="510081" cy="510081"/>
            </a:xfrm>
            <a:prstGeom prst="triangle">
              <a:avLst>
                <a:gd name="adj" fmla="val 100000"/>
              </a:avLst>
            </a:prstGeom>
            <a:solidFill>
              <a:srgbClr val="0078D3"/>
            </a:solidFill>
          </p:spPr>
          <p:style>
            <a:lnRef idx="2">
              <a:schemeClr val="accent4">
                <a:hueOff val="-259584"/>
                <a:satOff val="0"/>
                <a:lumOff val="6078"/>
                <a:alphaOff val="0"/>
              </a:schemeClr>
            </a:lnRef>
            <a:fillRef idx="1">
              <a:schemeClr val="accent4">
                <a:hueOff val="-259584"/>
                <a:satOff val="0"/>
                <a:lumOff val="6078"/>
                <a:alphaOff val="0"/>
              </a:schemeClr>
            </a:fillRef>
            <a:effectRef idx="0">
              <a:schemeClr val="accent4">
                <a:hueOff val="-259584"/>
                <a:satOff val="0"/>
                <a:lumOff val="6078"/>
                <a:alphaOff val="0"/>
              </a:schemeClr>
            </a:effectRef>
            <a:fontRef idx="minor">
              <a:schemeClr val="lt1"/>
            </a:fontRef>
          </p:style>
        </p:sp>
        <p:sp>
          <p:nvSpPr>
            <p:cNvPr id="16" name="Freeform: Shape 15">
              <a:extLst>
                <a:ext uri="{FF2B5EF4-FFF2-40B4-BE49-F238E27FC236}">
                  <a16:creationId xmlns:a16="http://schemas.microsoft.com/office/drawing/2014/main" id="{2CC5A194-8DA5-44CB-AF53-2E29AAF625FB}"/>
                </a:ext>
              </a:extLst>
            </p:cNvPr>
            <p:cNvSpPr/>
            <p:nvPr/>
          </p:nvSpPr>
          <p:spPr>
            <a:xfrm>
              <a:off x="1748315" y="2948259"/>
              <a:ext cx="2217630" cy="9330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816022">
                <a:spcBef>
                  <a:spcPct val="0"/>
                </a:spcBef>
                <a:spcAft>
                  <a:spcPct val="35000"/>
                </a:spcAft>
              </a:pPr>
              <a:r>
                <a:rPr lang="en-GB" sz="2800" dirty="0"/>
                <a:t>Platform Development Velocity</a:t>
              </a:r>
              <a:endParaRPr lang="en-US" sz="2800" dirty="0"/>
            </a:p>
          </p:txBody>
        </p:sp>
      </p:grpSp>
      <p:grpSp>
        <p:nvGrpSpPr>
          <p:cNvPr id="20" name="Group 19">
            <a:extLst>
              <a:ext uri="{FF2B5EF4-FFF2-40B4-BE49-F238E27FC236}">
                <a16:creationId xmlns:a16="http://schemas.microsoft.com/office/drawing/2014/main" id="{F410AC72-ACE3-4500-B80B-F25958ED0B64}"/>
              </a:ext>
            </a:extLst>
          </p:cNvPr>
          <p:cNvGrpSpPr/>
          <p:nvPr/>
        </p:nvGrpSpPr>
        <p:grpSpPr>
          <a:xfrm>
            <a:off x="6218237" y="3584436"/>
            <a:ext cx="2994481" cy="1799592"/>
            <a:chOff x="8031147" y="4052269"/>
            <a:chExt cx="2994481" cy="1799592"/>
          </a:xfrm>
        </p:grpSpPr>
        <p:sp>
          <p:nvSpPr>
            <p:cNvPr id="12" name="Isosceles Triangle 11">
              <a:extLst>
                <a:ext uri="{FF2B5EF4-FFF2-40B4-BE49-F238E27FC236}">
                  <a16:creationId xmlns:a16="http://schemas.microsoft.com/office/drawing/2014/main" id="{EB40B185-FCDB-4CBD-8036-14A418EEB088}"/>
                </a:ext>
              </a:extLst>
            </p:cNvPr>
            <p:cNvSpPr/>
            <p:nvPr/>
          </p:nvSpPr>
          <p:spPr>
            <a:xfrm>
              <a:off x="10108703" y="4952064"/>
              <a:ext cx="510081" cy="510081"/>
            </a:xfrm>
            <a:prstGeom prst="triangle">
              <a:avLst>
                <a:gd name="adj" fmla="val 100000"/>
              </a:avLst>
            </a:prstGeom>
            <a:solidFill>
              <a:srgbClr val="50E6FF"/>
            </a:solidFill>
          </p:spPr>
          <p:style>
            <a:lnRef idx="2">
              <a:schemeClr val="accent4">
                <a:hueOff val="-778751"/>
                <a:satOff val="0"/>
                <a:lumOff val="18235"/>
                <a:alphaOff val="0"/>
              </a:schemeClr>
            </a:lnRef>
            <a:fillRef idx="1">
              <a:schemeClr val="accent4">
                <a:hueOff val="-778751"/>
                <a:satOff val="0"/>
                <a:lumOff val="18235"/>
                <a:alphaOff val="0"/>
              </a:schemeClr>
            </a:fillRef>
            <a:effectRef idx="0">
              <a:schemeClr val="accent4">
                <a:hueOff val="-778751"/>
                <a:satOff val="0"/>
                <a:lumOff val="18235"/>
                <a:alphaOff val="0"/>
              </a:schemeClr>
            </a:effectRef>
            <a:fontRef idx="minor">
              <a:schemeClr val="lt1"/>
            </a:fontRef>
          </p:style>
        </p:sp>
        <p:sp>
          <p:nvSpPr>
            <p:cNvPr id="13" name="L-Shape 12">
              <a:extLst>
                <a:ext uri="{FF2B5EF4-FFF2-40B4-BE49-F238E27FC236}">
                  <a16:creationId xmlns:a16="http://schemas.microsoft.com/office/drawing/2014/main" id="{19CD44DA-D315-46EF-B8EB-9A8C8E184F67}"/>
                </a:ext>
              </a:extLst>
            </p:cNvPr>
            <p:cNvSpPr/>
            <p:nvPr/>
          </p:nvSpPr>
          <p:spPr>
            <a:xfrm rot="16200000">
              <a:off x="8628592" y="3454824"/>
              <a:ext cx="1799592" cy="2994481"/>
            </a:xfrm>
            <a:prstGeom prst="corner">
              <a:avLst>
                <a:gd name="adj1" fmla="val 16120"/>
                <a:gd name="adj2" fmla="val 16110"/>
              </a:avLst>
            </a:prstGeom>
          </p:spPr>
          <p:style>
            <a:lnRef idx="2">
              <a:schemeClr val="accent4">
                <a:hueOff val="-1038335"/>
                <a:satOff val="0"/>
                <a:lumOff val="24313"/>
                <a:alphaOff val="0"/>
              </a:schemeClr>
            </a:lnRef>
            <a:fillRef idx="1">
              <a:schemeClr val="accent4">
                <a:hueOff val="-1038335"/>
                <a:satOff val="0"/>
                <a:lumOff val="24313"/>
                <a:alphaOff val="0"/>
              </a:schemeClr>
            </a:fillRef>
            <a:effectRef idx="0">
              <a:schemeClr val="accent4">
                <a:hueOff val="-1038335"/>
                <a:satOff val="0"/>
                <a:lumOff val="24313"/>
                <a:alphaOff val="0"/>
              </a:schemeClr>
            </a:effectRef>
            <a:fontRef idx="minor">
              <a:schemeClr val="lt1"/>
            </a:fontRef>
          </p:style>
        </p:sp>
        <p:sp>
          <p:nvSpPr>
            <p:cNvPr id="18" name="Freeform: Shape 17">
              <a:extLst>
                <a:ext uri="{FF2B5EF4-FFF2-40B4-BE49-F238E27FC236}">
                  <a16:creationId xmlns:a16="http://schemas.microsoft.com/office/drawing/2014/main" id="{9EC2CF23-D9FE-421E-B29F-F920CD1BFBB7}"/>
                </a:ext>
              </a:extLst>
            </p:cNvPr>
            <p:cNvSpPr/>
            <p:nvPr/>
          </p:nvSpPr>
          <p:spPr>
            <a:xfrm>
              <a:off x="8031148" y="4257397"/>
              <a:ext cx="2505718" cy="9330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816022">
                <a:spcBef>
                  <a:spcPct val="0"/>
                </a:spcBef>
                <a:spcAft>
                  <a:spcPct val="35000"/>
                </a:spcAft>
              </a:pPr>
              <a:r>
                <a:rPr lang="en-GB" sz="2800" dirty="0"/>
                <a:t>Cloud Operating Model</a:t>
              </a:r>
              <a:endParaRPr lang="en-US" sz="2800" dirty="0"/>
            </a:p>
          </p:txBody>
        </p:sp>
      </p:grpSp>
    </p:spTree>
    <p:custDataLst>
      <p:tags r:id="rId1"/>
    </p:custDataLst>
    <p:extLst>
      <p:ext uri="{BB962C8B-B14F-4D97-AF65-F5344CB8AC3E}">
        <p14:creationId xmlns:p14="http://schemas.microsoft.com/office/powerpoint/2010/main" val="7733356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accel="50000" decel="50000" fill="hold" nodeType="withEffect">
                                  <p:stCondLst>
                                    <p:cond delay="0"/>
                                  </p:stCondLst>
                                  <p:childTnLst>
                                    <p:animMotion origin="layout" path="M -2.8772E-6 -4.82524E-6 L -0.20053 0.30777 " pathEditMode="relative" rAng="0" ptsTypes="AA">
                                      <p:cBhvr>
                                        <p:cTn id="9" dur="2000" spd="-100000" fill="hold"/>
                                        <p:tgtEl>
                                          <p:spTgt spid="19"/>
                                        </p:tgtEl>
                                        <p:attrNameLst>
                                          <p:attrName>ppt_x</p:attrName>
                                          <p:attrName>ppt_y</p:attrName>
                                        </p:attrNameLst>
                                      </p:cBhvr>
                                      <p:rCtr x="-10033" y="15388"/>
                                    </p:animMotion>
                                  </p:childTnLst>
                                </p:cTn>
                              </p:par>
                            </p:childTnLst>
                          </p:cTn>
                        </p:par>
                        <p:par>
                          <p:cTn id="10" fill="hold">
                            <p:stCondLst>
                              <p:cond delay="2000"/>
                            </p:stCondLst>
                            <p:childTnLst>
                              <p:par>
                                <p:cTn id="11" presetID="10" presetClass="entr" presetSubtype="0" fill="hold" nodeType="after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42" presetClass="path" presetSubtype="0" accel="50000" decel="50000" fill="hold" nodeType="withEffect">
                                  <p:stCondLst>
                                    <p:cond delay="1000"/>
                                  </p:stCondLst>
                                  <p:childTnLst>
                                    <p:animMotion origin="layout" path="M -2.73424E-6 -1.13028E-6 L 0.17833 -0.28234 " pathEditMode="relative" rAng="0" ptsTypes="AA">
                                      <p:cBhvr>
                                        <p:cTn id="15" dur="2000" spd="-100000" fill="hold"/>
                                        <p:tgtEl>
                                          <p:spTgt spid="20"/>
                                        </p:tgtEl>
                                        <p:attrNameLst>
                                          <p:attrName>ppt_x</p:attrName>
                                          <p:attrName>ppt_y</p:attrName>
                                        </p:attrNameLst>
                                      </p:cBhvr>
                                      <p:rCtr x="8910" y="-1411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ACD869-6BD1-44BC-973F-17A1CF366D4C}"/>
              </a:ext>
            </a:extLst>
          </p:cNvPr>
          <p:cNvSpPr>
            <a:spLocks noGrp="1"/>
          </p:cNvSpPr>
          <p:nvPr>
            <p:ph type="title"/>
          </p:nvPr>
        </p:nvSpPr>
        <p:spPr>
          <a:xfrm>
            <a:off x="600856" y="2471075"/>
            <a:ext cx="3690726" cy="2049137"/>
          </a:xfrm>
        </p:spPr>
        <p:txBody>
          <a:bodyPr/>
          <a:lstStyle/>
          <a:p>
            <a:r>
              <a:rPr lang="en-US" dirty="0">
                <a:solidFill>
                  <a:schemeClr val="bg1"/>
                </a:solidFill>
              </a:rPr>
              <a:t>How to get started?</a:t>
            </a:r>
            <a:br>
              <a:rPr lang="en-US" dirty="0"/>
            </a:br>
            <a:r>
              <a:rPr lang="en-US" sz="2800" i="1" dirty="0">
                <a:solidFill>
                  <a:schemeClr val="accent2"/>
                </a:solidFill>
              </a:rPr>
              <a:t>Platform Development Velocity</a:t>
            </a:r>
            <a:endParaRPr lang="en-US" i="1" dirty="0">
              <a:solidFill>
                <a:schemeClr val="accent2"/>
              </a:solidFill>
            </a:endParaRPr>
          </a:p>
        </p:txBody>
      </p:sp>
      <p:pic>
        <p:nvPicPr>
          <p:cNvPr id="7" name="Graphic 6" descr="Badge Question Mark">
            <a:extLst>
              <a:ext uri="{FF2B5EF4-FFF2-40B4-BE49-F238E27FC236}">
                <a16:creationId xmlns:a16="http://schemas.microsoft.com/office/drawing/2014/main" id="{37D8D8E5-23DF-45C3-8B10-A271DF940D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2170" y="464017"/>
            <a:ext cx="1217878" cy="1217878"/>
          </a:xfrm>
          <a:prstGeom prst="rect">
            <a:avLst/>
          </a:prstGeom>
        </p:spPr>
      </p:pic>
      <p:grpSp>
        <p:nvGrpSpPr>
          <p:cNvPr id="25" name="Group 24">
            <a:extLst>
              <a:ext uri="{FF2B5EF4-FFF2-40B4-BE49-F238E27FC236}">
                <a16:creationId xmlns:a16="http://schemas.microsoft.com/office/drawing/2014/main" id="{DA1A76BD-2327-4BA8-BE88-1F84C1C27758}"/>
              </a:ext>
            </a:extLst>
          </p:cNvPr>
          <p:cNvGrpSpPr/>
          <p:nvPr/>
        </p:nvGrpSpPr>
        <p:grpSpPr>
          <a:xfrm>
            <a:off x="5443390" y="402005"/>
            <a:ext cx="5952369" cy="3304587"/>
            <a:chOff x="5023516" y="508459"/>
            <a:chExt cx="5836186" cy="3240085"/>
          </a:xfrm>
        </p:grpSpPr>
        <p:sp>
          <p:nvSpPr>
            <p:cNvPr id="9" name="Freeform: Shape 8">
              <a:extLst>
                <a:ext uri="{FF2B5EF4-FFF2-40B4-BE49-F238E27FC236}">
                  <a16:creationId xmlns:a16="http://schemas.microsoft.com/office/drawing/2014/main" id="{6B9295C8-0148-4A48-8D2E-AA14977F099A}"/>
                </a:ext>
              </a:extLst>
            </p:cNvPr>
            <p:cNvSpPr/>
            <p:nvPr/>
          </p:nvSpPr>
          <p:spPr>
            <a:xfrm>
              <a:off x="5023516" y="1488421"/>
              <a:ext cx="2560320" cy="1280160"/>
            </a:xfrm>
            <a:custGeom>
              <a:avLst/>
              <a:gdLst>
                <a:gd name="connsiteX0" fmla="*/ 0 w 1821228"/>
                <a:gd name="connsiteY0" fmla="*/ 121415 h 1214152"/>
                <a:gd name="connsiteX1" fmla="*/ 121415 w 1821228"/>
                <a:gd name="connsiteY1" fmla="*/ 0 h 1214152"/>
                <a:gd name="connsiteX2" fmla="*/ 1699813 w 1821228"/>
                <a:gd name="connsiteY2" fmla="*/ 0 h 1214152"/>
                <a:gd name="connsiteX3" fmla="*/ 1821228 w 1821228"/>
                <a:gd name="connsiteY3" fmla="*/ 121415 h 1214152"/>
                <a:gd name="connsiteX4" fmla="*/ 1821228 w 1821228"/>
                <a:gd name="connsiteY4" fmla="*/ 1092737 h 1214152"/>
                <a:gd name="connsiteX5" fmla="*/ 1699813 w 1821228"/>
                <a:gd name="connsiteY5" fmla="*/ 1214152 h 1214152"/>
                <a:gd name="connsiteX6" fmla="*/ 121415 w 1821228"/>
                <a:gd name="connsiteY6" fmla="*/ 1214152 h 1214152"/>
                <a:gd name="connsiteX7" fmla="*/ 0 w 1821228"/>
                <a:gd name="connsiteY7" fmla="*/ 1092737 h 1214152"/>
                <a:gd name="connsiteX8" fmla="*/ 0 w 1821228"/>
                <a:gd name="connsiteY8" fmla="*/ 121415 h 121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1228" h="1214152">
                  <a:moveTo>
                    <a:pt x="0" y="121415"/>
                  </a:moveTo>
                  <a:cubicBezTo>
                    <a:pt x="0" y="54359"/>
                    <a:pt x="54359" y="0"/>
                    <a:pt x="121415" y="0"/>
                  </a:cubicBezTo>
                  <a:lnTo>
                    <a:pt x="1699813" y="0"/>
                  </a:lnTo>
                  <a:cubicBezTo>
                    <a:pt x="1766869" y="0"/>
                    <a:pt x="1821228" y="54359"/>
                    <a:pt x="1821228" y="121415"/>
                  </a:cubicBezTo>
                  <a:lnTo>
                    <a:pt x="1821228" y="1092737"/>
                  </a:lnTo>
                  <a:cubicBezTo>
                    <a:pt x="1821228" y="1159793"/>
                    <a:pt x="1766869" y="1214152"/>
                    <a:pt x="1699813" y="1214152"/>
                  </a:cubicBezTo>
                  <a:lnTo>
                    <a:pt x="121415" y="1214152"/>
                  </a:lnTo>
                  <a:cubicBezTo>
                    <a:pt x="54359" y="1214152"/>
                    <a:pt x="0" y="1159793"/>
                    <a:pt x="0" y="1092737"/>
                  </a:cubicBezTo>
                  <a:lnTo>
                    <a:pt x="0" y="121415"/>
                  </a:lnTo>
                  <a:close/>
                </a:path>
              </a:pathLst>
            </a:custGeom>
            <a:noFill/>
            <a:ln w="28575">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5018" tIns="215018" rIns="215018" bIns="215018" numCol="1" spcCol="1270" anchor="ctr" anchorCtr="0">
              <a:noAutofit/>
            </a:bodyPr>
            <a:lstStyle/>
            <a:p>
              <a:pPr algn="ctr" defTabSz="2085390">
                <a:lnSpc>
                  <a:spcPct val="90000"/>
                </a:lnSpc>
                <a:spcBef>
                  <a:spcPct val="0"/>
                </a:spcBef>
                <a:spcAft>
                  <a:spcPct val="35000"/>
                </a:spcAft>
              </a:pPr>
              <a:r>
                <a:rPr lang="en-US" sz="2448" dirty="0">
                  <a:solidFill>
                    <a:srgbClr val="50E6FF"/>
                  </a:solidFill>
                  <a:latin typeface="Segoe UI"/>
                </a:rPr>
                <a:t>Iterative implementation</a:t>
              </a:r>
            </a:p>
          </p:txBody>
        </p:sp>
        <p:sp>
          <p:nvSpPr>
            <p:cNvPr id="10" name="Freeform: Shape 9">
              <a:extLst>
                <a:ext uri="{FF2B5EF4-FFF2-40B4-BE49-F238E27FC236}">
                  <a16:creationId xmlns:a16="http://schemas.microsoft.com/office/drawing/2014/main" id="{C5D879BA-4B0A-4424-A009-A5F818608E8F}"/>
                </a:ext>
              </a:extLst>
            </p:cNvPr>
            <p:cNvSpPr/>
            <p:nvPr/>
          </p:nvSpPr>
          <p:spPr>
            <a:xfrm>
              <a:off x="8573702" y="508459"/>
              <a:ext cx="2286000" cy="914400"/>
            </a:xfrm>
            <a:custGeom>
              <a:avLst/>
              <a:gdLst>
                <a:gd name="connsiteX0" fmla="*/ 0 w 1821228"/>
                <a:gd name="connsiteY0" fmla="*/ 121415 h 1214152"/>
                <a:gd name="connsiteX1" fmla="*/ 121415 w 1821228"/>
                <a:gd name="connsiteY1" fmla="*/ 0 h 1214152"/>
                <a:gd name="connsiteX2" fmla="*/ 1699813 w 1821228"/>
                <a:gd name="connsiteY2" fmla="*/ 0 h 1214152"/>
                <a:gd name="connsiteX3" fmla="*/ 1821228 w 1821228"/>
                <a:gd name="connsiteY3" fmla="*/ 121415 h 1214152"/>
                <a:gd name="connsiteX4" fmla="*/ 1821228 w 1821228"/>
                <a:gd name="connsiteY4" fmla="*/ 1092737 h 1214152"/>
                <a:gd name="connsiteX5" fmla="*/ 1699813 w 1821228"/>
                <a:gd name="connsiteY5" fmla="*/ 1214152 h 1214152"/>
                <a:gd name="connsiteX6" fmla="*/ 121415 w 1821228"/>
                <a:gd name="connsiteY6" fmla="*/ 1214152 h 1214152"/>
                <a:gd name="connsiteX7" fmla="*/ 0 w 1821228"/>
                <a:gd name="connsiteY7" fmla="*/ 1092737 h 1214152"/>
                <a:gd name="connsiteX8" fmla="*/ 0 w 1821228"/>
                <a:gd name="connsiteY8" fmla="*/ 121415 h 121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1228" h="1214152">
                  <a:moveTo>
                    <a:pt x="0" y="121415"/>
                  </a:moveTo>
                  <a:cubicBezTo>
                    <a:pt x="0" y="54359"/>
                    <a:pt x="54359" y="0"/>
                    <a:pt x="121415" y="0"/>
                  </a:cubicBezTo>
                  <a:lnTo>
                    <a:pt x="1699813" y="0"/>
                  </a:lnTo>
                  <a:cubicBezTo>
                    <a:pt x="1766869" y="0"/>
                    <a:pt x="1821228" y="54359"/>
                    <a:pt x="1821228" y="121415"/>
                  </a:cubicBezTo>
                  <a:lnTo>
                    <a:pt x="1821228" y="1092737"/>
                  </a:lnTo>
                  <a:cubicBezTo>
                    <a:pt x="1821228" y="1159793"/>
                    <a:pt x="1766869" y="1214152"/>
                    <a:pt x="1699813" y="1214152"/>
                  </a:cubicBezTo>
                  <a:lnTo>
                    <a:pt x="121415" y="1214152"/>
                  </a:lnTo>
                  <a:cubicBezTo>
                    <a:pt x="54359" y="1214152"/>
                    <a:pt x="0" y="1159793"/>
                    <a:pt x="0" y="1092737"/>
                  </a:cubicBezTo>
                  <a:lnTo>
                    <a:pt x="0" y="121415"/>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5018" tIns="215018" rIns="215018" bIns="215018" numCol="1" spcCol="1270" anchor="ctr" anchorCtr="0">
              <a:noAutofit/>
            </a:bodyPr>
            <a:lstStyle/>
            <a:p>
              <a:pPr algn="ctr" defTabSz="2085390">
                <a:lnSpc>
                  <a:spcPct val="90000"/>
                </a:lnSpc>
                <a:spcBef>
                  <a:spcPct val="0"/>
                </a:spcBef>
                <a:spcAft>
                  <a:spcPct val="35000"/>
                </a:spcAft>
              </a:pPr>
              <a:r>
                <a:rPr lang="en-US" sz="2040" dirty="0">
                  <a:solidFill>
                    <a:srgbClr val="FFFFFF"/>
                  </a:solidFill>
                  <a:latin typeface="Segoe UI"/>
                </a:rPr>
                <a:t>Foundation blueprint</a:t>
              </a:r>
            </a:p>
          </p:txBody>
        </p:sp>
        <p:sp>
          <p:nvSpPr>
            <p:cNvPr id="12" name="Freeform: Shape 11">
              <a:extLst>
                <a:ext uri="{FF2B5EF4-FFF2-40B4-BE49-F238E27FC236}">
                  <a16:creationId xmlns:a16="http://schemas.microsoft.com/office/drawing/2014/main" id="{01701334-CE6A-4C2E-B249-FA67E7737EE9}"/>
                </a:ext>
              </a:extLst>
            </p:cNvPr>
            <p:cNvSpPr/>
            <p:nvPr/>
          </p:nvSpPr>
          <p:spPr>
            <a:xfrm>
              <a:off x="8573702" y="1671301"/>
              <a:ext cx="2286000" cy="914400"/>
            </a:xfrm>
            <a:custGeom>
              <a:avLst/>
              <a:gdLst>
                <a:gd name="connsiteX0" fmla="*/ 0 w 1821228"/>
                <a:gd name="connsiteY0" fmla="*/ 121415 h 1214152"/>
                <a:gd name="connsiteX1" fmla="*/ 121415 w 1821228"/>
                <a:gd name="connsiteY1" fmla="*/ 0 h 1214152"/>
                <a:gd name="connsiteX2" fmla="*/ 1699813 w 1821228"/>
                <a:gd name="connsiteY2" fmla="*/ 0 h 1214152"/>
                <a:gd name="connsiteX3" fmla="*/ 1821228 w 1821228"/>
                <a:gd name="connsiteY3" fmla="*/ 121415 h 1214152"/>
                <a:gd name="connsiteX4" fmla="*/ 1821228 w 1821228"/>
                <a:gd name="connsiteY4" fmla="*/ 1092737 h 1214152"/>
                <a:gd name="connsiteX5" fmla="*/ 1699813 w 1821228"/>
                <a:gd name="connsiteY5" fmla="*/ 1214152 h 1214152"/>
                <a:gd name="connsiteX6" fmla="*/ 121415 w 1821228"/>
                <a:gd name="connsiteY6" fmla="*/ 1214152 h 1214152"/>
                <a:gd name="connsiteX7" fmla="*/ 0 w 1821228"/>
                <a:gd name="connsiteY7" fmla="*/ 1092737 h 1214152"/>
                <a:gd name="connsiteX8" fmla="*/ 0 w 1821228"/>
                <a:gd name="connsiteY8" fmla="*/ 121415 h 121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1228" h="1214152">
                  <a:moveTo>
                    <a:pt x="0" y="121415"/>
                  </a:moveTo>
                  <a:cubicBezTo>
                    <a:pt x="0" y="54359"/>
                    <a:pt x="54359" y="0"/>
                    <a:pt x="121415" y="0"/>
                  </a:cubicBezTo>
                  <a:lnTo>
                    <a:pt x="1699813" y="0"/>
                  </a:lnTo>
                  <a:cubicBezTo>
                    <a:pt x="1766869" y="0"/>
                    <a:pt x="1821228" y="54359"/>
                    <a:pt x="1821228" y="121415"/>
                  </a:cubicBezTo>
                  <a:lnTo>
                    <a:pt x="1821228" y="1092737"/>
                  </a:lnTo>
                  <a:cubicBezTo>
                    <a:pt x="1821228" y="1159793"/>
                    <a:pt x="1766869" y="1214152"/>
                    <a:pt x="1699813" y="1214152"/>
                  </a:cubicBezTo>
                  <a:lnTo>
                    <a:pt x="121415" y="1214152"/>
                  </a:lnTo>
                  <a:cubicBezTo>
                    <a:pt x="54359" y="1214152"/>
                    <a:pt x="0" y="1159793"/>
                    <a:pt x="0" y="1092737"/>
                  </a:cubicBezTo>
                  <a:lnTo>
                    <a:pt x="0" y="121415"/>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5018" tIns="215018" rIns="215018" bIns="215018" numCol="1" spcCol="1270" anchor="ctr" anchorCtr="0">
              <a:noAutofit/>
            </a:bodyPr>
            <a:lstStyle/>
            <a:p>
              <a:pPr algn="ctr" defTabSz="2085390">
                <a:lnSpc>
                  <a:spcPct val="90000"/>
                </a:lnSpc>
                <a:spcBef>
                  <a:spcPct val="0"/>
                </a:spcBef>
                <a:spcAft>
                  <a:spcPct val="35000"/>
                </a:spcAft>
              </a:pPr>
              <a:r>
                <a:rPr lang="en-US" sz="2040" dirty="0">
                  <a:solidFill>
                    <a:srgbClr val="FFFFFF"/>
                  </a:solidFill>
                  <a:latin typeface="Segoe UI"/>
                </a:rPr>
                <a:t>Migration blueprint</a:t>
              </a:r>
            </a:p>
          </p:txBody>
        </p:sp>
        <p:cxnSp>
          <p:nvCxnSpPr>
            <p:cNvPr id="18" name="Straight Connector 17">
              <a:extLst>
                <a:ext uri="{FF2B5EF4-FFF2-40B4-BE49-F238E27FC236}">
                  <a16:creationId xmlns:a16="http://schemas.microsoft.com/office/drawing/2014/main" id="{61C8A593-3319-4713-9D78-4C332EABC0A7}"/>
                </a:ext>
              </a:extLst>
            </p:cNvPr>
            <p:cNvCxnSpPr/>
            <p:nvPr/>
          </p:nvCxnSpPr>
          <p:spPr>
            <a:xfrm>
              <a:off x="7995682" y="925034"/>
              <a:ext cx="0" cy="2468880"/>
            </a:xfrm>
            <a:prstGeom prst="line">
              <a:avLst/>
            </a:prstGeom>
            <a:ln w="28575">
              <a:solidFill>
                <a:srgbClr val="50E6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965B000-AF70-45FC-81FC-EA56F3BEB2C5}"/>
                </a:ext>
              </a:extLst>
            </p:cNvPr>
            <p:cNvCxnSpPr>
              <a:cxnSpLocks/>
            </p:cNvCxnSpPr>
            <p:nvPr/>
          </p:nvCxnSpPr>
          <p:spPr>
            <a:xfrm>
              <a:off x="7583836" y="2128501"/>
              <a:ext cx="1005840" cy="12622"/>
            </a:xfrm>
            <a:prstGeom prst="line">
              <a:avLst/>
            </a:prstGeom>
            <a:ln w="28575">
              <a:solidFill>
                <a:srgbClr val="50E6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3CA85F9-86EE-47E6-8336-CC0BD75B9395}"/>
                </a:ext>
              </a:extLst>
            </p:cNvPr>
            <p:cNvCxnSpPr>
              <a:cxnSpLocks/>
            </p:cNvCxnSpPr>
            <p:nvPr/>
          </p:nvCxnSpPr>
          <p:spPr>
            <a:xfrm>
              <a:off x="7985049" y="3393914"/>
              <a:ext cx="1280160" cy="0"/>
            </a:xfrm>
            <a:prstGeom prst="line">
              <a:avLst/>
            </a:prstGeom>
            <a:ln w="28575">
              <a:solidFill>
                <a:srgbClr val="50E6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E8462EA-7BD4-489E-AB60-E3550C399AF1}"/>
                </a:ext>
              </a:extLst>
            </p:cNvPr>
            <p:cNvCxnSpPr>
              <a:cxnSpLocks/>
            </p:cNvCxnSpPr>
            <p:nvPr/>
          </p:nvCxnSpPr>
          <p:spPr>
            <a:xfrm>
              <a:off x="7995682" y="939433"/>
              <a:ext cx="1280160" cy="0"/>
            </a:xfrm>
            <a:prstGeom prst="line">
              <a:avLst/>
            </a:prstGeom>
            <a:ln w="28575">
              <a:solidFill>
                <a:srgbClr val="50E6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Freeform: Shape 10">
              <a:extLst>
                <a:ext uri="{FF2B5EF4-FFF2-40B4-BE49-F238E27FC236}">
                  <a16:creationId xmlns:a16="http://schemas.microsoft.com/office/drawing/2014/main" id="{CE0011E9-91C7-493A-8D85-FA2713670911}"/>
                </a:ext>
              </a:extLst>
            </p:cNvPr>
            <p:cNvSpPr/>
            <p:nvPr/>
          </p:nvSpPr>
          <p:spPr>
            <a:xfrm>
              <a:off x="8573702" y="2834144"/>
              <a:ext cx="2286000" cy="914400"/>
            </a:xfrm>
            <a:custGeom>
              <a:avLst/>
              <a:gdLst>
                <a:gd name="connsiteX0" fmla="*/ 0 w 1821228"/>
                <a:gd name="connsiteY0" fmla="*/ 121415 h 1214152"/>
                <a:gd name="connsiteX1" fmla="*/ 121415 w 1821228"/>
                <a:gd name="connsiteY1" fmla="*/ 0 h 1214152"/>
                <a:gd name="connsiteX2" fmla="*/ 1699813 w 1821228"/>
                <a:gd name="connsiteY2" fmla="*/ 0 h 1214152"/>
                <a:gd name="connsiteX3" fmla="*/ 1821228 w 1821228"/>
                <a:gd name="connsiteY3" fmla="*/ 121415 h 1214152"/>
                <a:gd name="connsiteX4" fmla="*/ 1821228 w 1821228"/>
                <a:gd name="connsiteY4" fmla="*/ 1092737 h 1214152"/>
                <a:gd name="connsiteX5" fmla="*/ 1699813 w 1821228"/>
                <a:gd name="connsiteY5" fmla="*/ 1214152 h 1214152"/>
                <a:gd name="connsiteX6" fmla="*/ 121415 w 1821228"/>
                <a:gd name="connsiteY6" fmla="*/ 1214152 h 1214152"/>
                <a:gd name="connsiteX7" fmla="*/ 0 w 1821228"/>
                <a:gd name="connsiteY7" fmla="*/ 1092737 h 1214152"/>
                <a:gd name="connsiteX8" fmla="*/ 0 w 1821228"/>
                <a:gd name="connsiteY8" fmla="*/ 121415 h 121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1228" h="1214152">
                  <a:moveTo>
                    <a:pt x="0" y="121415"/>
                  </a:moveTo>
                  <a:cubicBezTo>
                    <a:pt x="0" y="54359"/>
                    <a:pt x="54359" y="0"/>
                    <a:pt x="121415" y="0"/>
                  </a:cubicBezTo>
                  <a:lnTo>
                    <a:pt x="1699813" y="0"/>
                  </a:lnTo>
                  <a:cubicBezTo>
                    <a:pt x="1766869" y="0"/>
                    <a:pt x="1821228" y="54359"/>
                    <a:pt x="1821228" y="121415"/>
                  </a:cubicBezTo>
                  <a:lnTo>
                    <a:pt x="1821228" y="1092737"/>
                  </a:lnTo>
                  <a:cubicBezTo>
                    <a:pt x="1821228" y="1159793"/>
                    <a:pt x="1766869" y="1214152"/>
                    <a:pt x="1699813" y="1214152"/>
                  </a:cubicBezTo>
                  <a:lnTo>
                    <a:pt x="121415" y="1214152"/>
                  </a:lnTo>
                  <a:cubicBezTo>
                    <a:pt x="54359" y="1214152"/>
                    <a:pt x="0" y="1159793"/>
                    <a:pt x="0" y="1092737"/>
                  </a:cubicBezTo>
                  <a:lnTo>
                    <a:pt x="0" y="121415"/>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5018" tIns="215018" rIns="215018" bIns="215018" numCol="1" spcCol="1270" anchor="ctr" anchorCtr="0">
              <a:noAutofit/>
            </a:bodyPr>
            <a:lstStyle/>
            <a:p>
              <a:pPr algn="ctr" defTabSz="2085390">
                <a:lnSpc>
                  <a:spcPct val="90000"/>
                </a:lnSpc>
                <a:spcBef>
                  <a:spcPct val="0"/>
                </a:spcBef>
                <a:spcAft>
                  <a:spcPct val="35000"/>
                </a:spcAft>
              </a:pPr>
              <a:r>
                <a:rPr lang="en-US" sz="2040" dirty="0">
                  <a:solidFill>
                    <a:srgbClr val="FFFFFF"/>
                  </a:solidFill>
                  <a:latin typeface="Segoe UI"/>
                </a:rPr>
                <a:t>Terraform modules</a:t>
              </a:r>
            </a:p>
          </p:txBody>
        </p:sp>
      </p:grpSp>
      <p:grpSp>
        <p:nvGrpSpPr>
          <p:cNvPr id="33" name="Group 32">
            <a:extLst>
              <a:ext uri="{FF2B5EF4-FFF2-40B4-BE49-F238E27FC236}">
                <a16:creationId xmlns:a16="http://schemas.microsoft.com/office/drawing/2014/main" id="{6AC6AED9-B089-4A94-80CA-A32252C7FA9B}"/>
              </a:ext>
            </a:extLst>
          </p:cNvPr>
          <p:cNvGrpSpPr/>
          <p:nvPr/>
        </p:nvGrpSpPr>
        <p:grpSpPr>
          <a:xfrm>
            <a:off x="5443390" y="4554215"/>
            <a:ext cx="5964648" cy="1238323"/>
            <a:chOff x="5023516" y="4579623"/>
            <a:chExt cx="5848225" cy="1214152"/>
          </a:xfrm>
        </p:grpSpPr>
        <p:sp>
          <p:nvSpPr>
            <p:cNvPr id="27" name="Freeform: Shape 26">
              <a:extLst>
                <a:ext uri="{FF2B5EF4-FFF2-40B4-BE49-F238E27FC236}">
                  <a16:creationId xmlns:a16="http://schemas.microsoft.com/office/drawing/2014/main" id="{53F584FB-E663-44EE-A2F5-4D21C0780307}"/>
                </a:ext>
              </a:extLst>
            </p:cNvPr>
            <p:cNvSpPr/>
            <p:nvPr/>
          </p:nvSpPr>
          <p:spPr>
            <a:xfrm>
              <a:off x="5023516" y="4579623"/>
              <a:ext cx="2560320" cy="1214152"/>
            </a:xfrm>
            <a:custGeom>
              <a:avLst/>
              <a:gdLst>
                <a:gd name="connsiteX0" fmla="*/ 0 w 1821228"/>
                <a:gd name="connsiteY0" fmla="*/ 121415 h 1214152"/>
                <a:gd name="connsiteX1" fmla="*/ 121415 w 1821228"/>
                <a:gd name="connsiteY1" fmla="*/ 0 h 1214152"/>
                <a:gd name="connsiteX2" fmla="*/ 1699813 w 1821228"/>
                <a:gd name="connsiteY2" fmla="*/ 0 h 1214152"/>
                <a:gd name="connsiteX3" fmla="*/ 1821228 w 1821228"/>
                <a:gd name="connsiteY3" fmla="*/ 121415 h 1214152"/>
                <a:gd name="connsiteX4" fmla="*/ 1821228 w 1821228"/>
                <a:gd name="connsiteY4" fmla="*/ 1092737 h 1214152"/>
                <a:gd name="connsiteX5" fmla="*/ 1699813 w 1821228"/>
                <a:gd name="connsiteY5" fmla="*/ 1214152 h 1214152"/>
                <a:gd name="connsiteX6" fmla="*/ 121415 w 1821228"/>
                <a:gd name="connsiteY6" fmla="*/ 1214152 h 1214152"/>
                <a:gd name="connsiteX7" fmla="*/ 0 w 1821228"/>
                <a:gd name="connsiteY7" fmla="*/ 1092737 h 1214152"/>
                <a:gd name="connsiteX8" fmla="*/ 0 w 1821228"/>
                <a:gd name="connsiteY8" fmla="*/ 121415 h 121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1228" h="1214152">
                  <a:moveTo>
                    <a:pt x="0" y="121415"/>
                  </a:moveTo>
                  <a:cubicBezTo>
                    <a:pt x="0" y="54359"/>
                    <a:pt x="54359" y="0"/>
                    <a:pt x="121415" y="0"/>
                  </a:cubicBezTo>
                  <a:lnTo>
                    <a:pt x="1699813" y="0"/>
                  </a:lnTo>
                  <a:cubicBezTo>
                    <a:pt x="1766869" y="0"/>
                    <a:pt x="1821228" y="54359"/>
                    <a:pt x="1821228" y="121415"/>
                  </a:cubicBezTo>
                  <a:lnTo>
                    <a:pt x="1821228" y="1092737"/>
                  </a:lnTo>
                  <a:cubicBezTo>
                    <a:pt x="1821228" y="1159793"/>
                    <a:pt x="1766869" y="1214152"/>
                    <a:pt x="1699813" y="1214152"/>
                  </a:cubicBezTo>
                  <a:lnTo>
                    <a:pt x="121415" y="1214152"/>
                  </a:lnTo>
                  <a:cubicBezTo>
                    <a:pt x="54359" y="1214152"/>
                    <a:pt x="0" y="1159793"/>
                    <a:pt x="0" y="1092737"/>
                  </a:cubicBezTo>
                  <a:lnTo>
                    <a:pt x="0" y="121415"/>
                  </a:lnTo>
                  <a:close/>
                </a:path>
              </a:pathLst>
            </a:custGeom>
            <a:noFill/>
            <a:ln w="28575">
              <a:solidFill>
                <a:srgbClr val="0078D4"/>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5018" tIns="215018" rIns="215018" bIns="215018" numCol="1" spcCol="1270" anchor="ctr" anchorCtr="0">
              <a:noAutofit/>
            </a:bodyPr>
            <a:lstStyle/>
            <a:p>
              <a:pPr algn="ctr" defTabSz="2085390">
                <a:lnSpc>
                  <a:spcPct val="90000"/>
                </a:lnSpc>
                <a:spcBef>
                  <a:spcPct val="0"/>
                </a:spcBef>
                <a:spcAft>
                  <a:spcPct val="35000"/>
                </a:spcAft>
              </a:pPr>
              <a:r>
                <a:rPr lang="en-US" sz="2448" dirty="0">
                  <a:solidFill>
                    <a:srgbClr val="0078D4"/>
                  </a:solidFill>
                  <a:latin typeface="Segoe UI"/>
                </a:rPr>
                <a:t>Rich initial implementation</a:t>
              </a:r>
            </a:p>
          </p:txBody>
        </p:sp>
        <p:sp>
          <p:nvSpPr>
            <p:cNvPr id="29" name="Freeform: Shape 28">
              <a:extLst>
                <a:ext uri="{FF2B5EF4-FFF2-40B4-BE49-F238E27FC236}">
                  <a16:creationId xmlns:a16="http://schemas.microsoft.com/office/drawing/2014/main" id="{FDBC45D6-3B9A-409B-8345-E7A92BABB972}"/>
                </a:ext>
              </a:extLst>
            </p:cNvPr>
            <p:cNvSpPr/>
            <p:nvPr/>
          </p:nvSpPr>
          <p:spPr>
            <a:xfrm>
              <a:off x="8585741" y="4729499"/>
              <a:ext cx="2286000" cy="914400"/>
            </a:xfrm>
            <a:custGeom>
              <a:avLst/>
              <a:gdLst>
                <a:gd name="connsiteX0" fmla="*/ 0 w 1821228"/>
                <a:gd name="connsiteY0" fmla="*/ 121415 h 1214152"/>
                <a:gd name="connsiteX1" fmla="*/ 121415 w 1821228"/>
                <a:gd name="connsiteY1" fmla="*/ 0 h 1214152"/>
                <a:gd name="connsiteX2" fmla="*/ 1699813 w 1821228"/>
                <a:gd name="connsiteY2" fmla="*/ 0 h 1214152"/>
                <a:gd name="connsiteX3" fmla="*/ 1821228 w 1821228"/>
                <a:gd name="connsiteY3" fmla="*/ 121415 h 1214152"/>
                <a:gd name="connsiteX4" fmla="*/ 1821228 w 1821228"/>
                <a:gd name="connsiteY4" fmla="*/ 1092737 h 1214152"/>
                <a:gd name="connsiteX5" fmla="*/ 1699813 w 1821228"/>
                <a:gd name="connsiteY5" fmla="*/ 1214152 h 1214152"/>
                <a:gd name="connsiteX6" fmla="*/ 121415 w 1821228"/>
                <a:gd name="connsiteY6" fmla="*/ 1214152 h 1214152"/>
                <a:gd name="connsiteX7" fmla="*/ 0 w 1821228"/>
                <a:gd name="connsiteY7" fmla="*/ 1092737 h 1214152"/>
                <a:gd name="connsiteX8" fmla="*/ 0 w 1821228"/>
                <a:gd name="connsiteY8" fmla="*/ 121415 h 121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1228" h="1214152">
                  <a:moveTo>
                    <a:pt x="0" y="121415"/>
                  </a:moveTo>
                  <a:cubicBezTo>
                    <a:pt x="0" y="54359"/>
                    <a:pt x="54359" y="0"/>
                    <a:pt x="121415" y="0"/>
                  </a:cubicBezTo>
                  <a:lnTo>
                    <a:pt x="1699813" y="0"/>
                  </a:lnTo>
                  <a:cubicBezTo>
                    <a:pt x="1766869" y="0"/>
                    <a:pt x="1821228" y="54359"/>
                    <a:pt x="1821228" y="121415"/>
                  </a:cubicBezTo>
                  <a:lnTo>
                    <a:pt x="1821228" y="1092737"/>
                  </a:lnTo>
                  <a:cubicBezTo>
                    <a:pt x="1821228" y="1159793"/>
                    <a:pt x="1766869" y="1214152"/>
                    <a:pt x="1699813" y="1214152"/>
                  </a:cubicBezTo>
                  <a:lnTo>
                    <a:pt x="121415" y="1214152"/>
                  </a:lnTo>
                  <a:cubicBezTo>
                    <a:pt x="54359" y="1214152"/>
                    <a:pt x="0" y="1159793"/>
                    <a:pt x="0" y="1092737"/>
                  </a:cubicBezTo>
                  <a:lnTo>
                    <a:pt x="0" y="121415"/>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5018" tIns="215018" rIns="215018" bIns="215018" numCol="1" spcCol="1270" anchor="ctr" anchorCtr="0">
              <a:noAutofit/>
            </a:bodyPr>
            <a:lstStyle/>
            <a:p>
              <a:pPr algn="ctr" defTabSz="2085390">
                <a:lnSpc>
                  <a:spcPct val="90000"/>
                </a:lnSpc>
                <a:spcBef>
                  <a:spcPct val="0"/>
                </a:spcBef>
                <a:spcAft>
                  <a:spcPct val="35000"/>
                </a:spcAft>
              </a:pPr>
              <a:r>
                <a:rPr lang="en-US" sz="2040" dirty="0">
                  <a:solidFill>
                    <a:srgbClr val="FFFFFF"/>
                  </a:solidFill>
                  <a:latin typeface="Segoe UI"/>
                </a:rPr>
                <a:t>Enterprise-scale Landing Zones</a:t>
              </a:r>
            </a:p>
          </p:txBody>
        </p:sp>
        <p:cxnSp>
          <p:nvCxnSpPr>
            <p:cNvPr id="32" name="Straight Connector 31">
              <a:extLst>
                <a:ext uri="{FF2B5EF4-FFF2-40B4-BE49-F238E27FC236}">
                  <a16:creationId xmlns:a16="http://schemas.microsoft.com/office/drawing/2014/main" id="{9CC4ECDE-7E62-42BA-8F26-9F6592F8E4F5}"/>
                </a:ext>
              </a:extLst>
            </p:cNvPr>
            <p:cNvCxnSpPr>
              <a:cxnSpLocks/>
            </p:cNvCxnSpPr>
            <p:nvPr/>
          </p:nvCxnSpPr>
          <p:spPr>
            <a:xfrm>
              <a:off x="7583836" y="5180388"/>
              <a:ext cx="1005840" cy="12622"/>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Rectangle: Rounded Corners 1">
            <a:extLst>
              <a:ext uri="{FF2B5EF4-FFF2-40B4-BE49-F238E27FC236}">
                <a16:creationId xmlns:a16="http://schemas.microsoft.com/office/drawing/2014/main" id="{F83A919E-7DB1-4C2A-8077-2FD333404689}"/>
              </a:ext>
            </a:extLst>
          </p:cNvPr>
          <p:cNvSpPr/>
          <p:nvPr/>
        </p:nvSpPr>
        <p:spPr bwMode="auto">
          <a:xfrm>
            <a:off x="5065769" y="210946"/>
            <a:ext cx="6769850" cy="6517120"/>
          </a:xfrm>
          <a:prstGeom prst="roundRect">
            <a:avLst>
              <a:gd name="adj" fmla="val 9823"/>
            </a:avLst>
          </a:prstGeom>
          <a:noFill/>
          <a:ln w="28575">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p>
            <a:pPr algn="ctr" defTabSz="951028" fontAlgn="base">
              <a:spcBef>
                <a:spcPct val="0"/>
              </a:spcBef>
              <a:spcAft>
                <a:spcPct val="0"/>
              </a:spcAft>
            </a:pPr>
            <a:r>
              <a:rPr lang="en-US" sz="2448" b="1" dirty="0">
                <a:solidFill>
                  <a:schemeClr val="bg1"/>
                </a:solidFill>
                <a:latin typeface="Segoe UI"/>
                <a:ea typeface="Segoe UI" pitchFamily="34" charset="0"/>
                <a:cs typeface="Segoe UI" pitchFamily="34" charset="0"/>
              </a:rPr>
              <a:t>Azure Landing Zones</a:t>
            </a:r>
          </a:p>
        </p:txBody>
      </p:sp>
      <p:sp>
        <p:nvSpPr>
          <p:cNvPr id="5" name="Rectangle 4">
            <a:extLst>
              <a:ext uri="{FF2B5EF4-FFF2-40B4-BE49-F238E27FC236}">
                <a16:creationId xmlns:a16="http://schemas.microsoft.com/office/drawing/2014/main" id="{F096DEA2-E127-4AD2-A003-BC201D2C7E2B}"/>
              </a:ext>
            </a:extLst>
          </p:cNvPr>
          <p:cNvSpPr/>
          <p:nvPr/>
        </p:nvSpPr>
        <p:spPr bwMode="auto">
          <a:xfrm>
            <a:off x="8084475" y="402003"/>
            <a:ext cx="3370521" cy="330458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0000"/>
              </a:soli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A3896DD-514D-40E2-A58D-3FCED80A0F3C}"/>
              </a:ext>
            </a:extLst>
          </p:cNvPr>
          <p:cNvSpPr/>
          <p:nvPr/>
        </p:nvSpPr>
        <p:spPr bwMode="auto">
          <a:xfrm>
            <a:off x="8080751" y="4513890"/>
            <a:ext cx="3370521" cy="130115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0000"/>
              </a:solidFill>
              <a:ea typeface="Segoe UI" pitchFamily="34" charset="0"/>
              <a:cs typeface="Segoe UI" pitchFamily="34" charset="0"/>
            </a:endParaRPr>
          </a:p>
        </p:txBody>
      </p:sp>
      <p:sp>
        <p:nvSpPr>
          <p:cNvPr id="23" name="TextBox 22">
            <a:extLst>
              <a:ext uri="{FF2B5EF4-FFF2-40B4-BE49-F238E27FC236}">
                <a16:creationId xmlns:a16="http://schemas.microsoft.com/office/drawing/2014/main" id="{F50696CC-85AC-43E0-92C3-C458F2AC7066}"/>
              </a:ext>
            </a:extLst>
          </p:cNvPr>
          <p:cNvSpPr txBox="1"/>
          <p:nvPr/>
        </p:nvSpPr>
        <p:spPr>
          <a:xfrm>
            <a:off x="166321" y="5301125"/>
            <a:ext cx="4827752" cy="338554"/>
          </a:xfrm>
          <a:prstGeom prst="rect">
            <a:avLst/>
          </a:prstGeom>
          <a:noFill/>
        </p:spPr>
        <p:txBody>
          <a:bodyPr wrap="square">
            <a:spAutoFit/>
          </a:bodyPr>
          <a:lstStyle/>
          <a:p>
            <a:r>
              <a:rPr lang="en-US" sz="1600" dirty="0">
                <a:solidFill>
                  <a:schemeClr val="accent2"/>
                </a:solidFill>
              </a:rPr>
              <a:t>https://aka.ms/adopt/landingzone/cafmigrate</a:t>
            </a:r>
          </a:p>
        </p:txBody>
      </p:sp>
      <p:sp>
        <p:nvSpPr>
          <p:cNvPr id="26" name="TextBox 25">
            <a:extLst>
              <a:ext uri="{FF2B5EF4-FFF2-40B4-BE49-F238E27FC236}">
                <a16:creationId xmlns:a16="http://schemas.microsoft.com/office/drawing/2014/main" id="{EC4B8B84-3A15-437E-AEA3-F126D589FD9B}"/>
              </a:ext>
            </a:extLst>
          </p:cNvPr>
          <p:cNvSpPr txBox="1"/>
          <p:nvPr/>
        </p:nvSpPr>
        <p:spPr>
          <a:xfrm>
            <a:off x="166321" y="5641709"/>
            <a:ext cx="4567091" cy="338554"/>
          </a:xfrm>
          <a:prstGeom prst="rect">
            <a:avLst/>
          </a:prstGeom>
          <a:noFill/>
        </p:spPr>
        <p:txBody>
          <a:bodyPr wrap="square">
            <a:spAutoFit/>
          </a:bodyPr>
          <a:lstStyle/>
          <a:p>
            <a:r>
              <a:rPr lang="en-US" sz="1600" dirty="0">
                <a:solidFill>
                  <a:schemeClr val="accent2"/>
                </a:solidFill>
              </a:rPr>
              <a:t>https://aka.ms/adopt/landingzone/caffoundation</a:t>
            </a:r>
          </a:p>
        </p:txBody>
      </p:sp>
      <p:sp>
        <p:nvSpPr>
          <p:cNvPr id="30" name="TextBox 29">
            <a:extLst>
              <a:ext uri="{FF2B5EF4-FFF2-40B4-BE49-F238E27FC236}">
                <a16:creationId xmlns:a16="http://schemas.microsoft.com/office/drawing/2014/main" id="{A9BD5ED9-212D-48EF-BE90-3C4D90C2165E}"/>
              </a:ext>
            </a:extLst>
          </p:cNvPr>
          <p:cNvSpPr txBox="1"/>
          <p:nvPr/>
        </p:nvSpPr>
        <p:spPr>
          <a:xfrm>
            <a:off x="166321" y="5982293"/>
            <a:ext cx="4567091" cy="338554"/>
          </a:xfrm>
          <a:prstGeom prst="rect">
            <a:avLst/>
          </a:prstGeom>
          <a:noFill/>
        </p:spPr>
        <p:txBody>
          <a:bodyPr wrap="square">
            <a:spAutoFit/>
          </a:bodyPr>
          <a:lstStyle/>
          <a:p>
            <a:r>
              <a:rPr lang="en-US" sz="1600" dirty="0">
                <a:solidFill>
                  <a:schemeClr val="accent2"/>
                </a:solidFill>
              </a:rPr>
              <a:t>https://aka.ms/adopt/landingzone/terraform</a:t>
            </a:r>
          </a:p>
        </p:txBody>
      </p:sp>
      <p:sp>
        <p:nvSpPr>
          <p:cNvPr id="31" name="TextBox 30">
            <a:extLst>
              <a:ext uri="{FF2B5EF4-FFF2-40B4-BE49-F238E27FC236}">
                <a16:creationId xmlns:a16="http://schemas.microsoft.com/office/drawing/2014/main" id="{BC55CFAE-9157-4B98-8203-8488F5063679}"/>
              </a:ext>
            </a:extLst>
          </p:cNvPr>
          <p:cNvSpPr txBox="1"/>
          <p:nvPr/>
        </p:nvSpPr>
        <p:spPr>
          <a:xfrm>
            <a:off x="166321" y="6322878"/>
            <a:ext cx="4827752" cy="338554"/>
          </a:xfrm>
          <a:prstGeom prst="rect">
            <a:avLst/>
          </a:prstGeom>
          <a:noFill/>
        </p:spPr>
        <p:txBody>
          <a:bodyPr wrap="square">
            <a:spAutoFit/>
          </a:bodyPr>
          <a:lstStyle/>
          <a:p>
            <a:r>
              <a:rPr lang="en-US" sz="1600" dirty="0">
                <a:solidFill>
                  <a:schemeClr val="accent2"/>
                </a:solidFill>
              </a:rPr>
              <a:t>https://aka.ms/adopt/landingzone/enterprise-scale</a:t>
            </a:r>
          </a:p>
        </p:txBody>
      </p:sp>
    </p:spTree>
    <p:custDataLst>
      <p:tags r:id="rId1"/>
    </p:custDataLst>
    <p:extLst>
      <p:ext uri="{BB962C8B-B14F-4D97-AF65-F5344CB8AC3E}">
        <p14:creationId xmlns:p14="http://schemas.microsoft.com/office/powerpoint/2010/main" val="42123730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21"/>
                                        </p:tgtEl>
                                      </p:cBhvr>
                                    </p:animEffect>
                                    <p:set>
                                      <p:cBhvr>
                                        <p:cTn id="22" dur="1" fill="hold">
                                          <p:stCondLst>
                                            <p:cond delay="499"/>
                                          </p:stCondLst>
                                        </p:cTn>
                                        <p:tgtEl>
                                          <p:spTgt spid="2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1000"/>
                                        <p:tgtEl>
                                          <p:spTgt spid="2"/>
                                        </p:tgtEl>
                                      </p:cBhvr>
                                    </p:animEffect>
                                    <p:anim calcmode="lin" valueType="num">
                                      <p:cBhvr>
                                        <p:cTn id="38" dur="1000" fill="hold"/>
                                        <p:tgtEl>
                                          <p:spTgt spid="2"/>
                                        </p:tgtEl>
                                        <p:attrNameLst>
                                          <p:attrName>ppt_x</p:attrName>
                                        </p:attrNameLst>
                                      </p:cBhvr>
                                      <p:tavLst>
                                        <p:tav tm="0">
                                          <p:val>
                                            <p:strVal val="#ppt_x"/>
                                          </p:val>
                                        </p:tav>
                                        <p:tav tm="100000">
                                          <p:val>
                                            <p:strVal val="#ppt_x"/>
                                          </p:val>
                                        </p:tav>
                                      </p:tavLst>
                                    </p:anim>
                                    <p:anim calcmode="lin" valueType="num">
                                      <p:cBhvr>
                                        <p:cTn id="3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21" grpId="0" animBg="1"/>
      <p:bldP spid="23" grpId="0"/>
      <p:bldP spid="26" grpId="0"/>
      <p:bldP spid="30" grpId="0"/>
      <p:bldP spid="31"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ACD869-6BD1-44BC-973F-17A1CF366D4C}"/>
              </a:ext>
            </a:extLst>
          </p:cNvPr>
          <p:cNvSpPr>
            <a:spLocks noGrp="1"/>
          </p:cNvSpPr>
          <p:nvPr>
            <p:ph type="title"/>
          </p:nvPr>
        </p:nvSpPr>
        <p:spPr>
          <a:xfrm>
            <a:off x="1684348" y="466301"/>
            <a:ext cx="10154377" cy="1024568"/>
          </a:xfrm>
        </p:spPr>
        <p:txBody>
          <a:bodyPr/>
          <a:lstStyle/>
          <a:p>
            <a:r>
              <a:rPr lang="en-US" dirty="0">
                <a:solidFill>
                  <a:schemeClr val="bg1"/>
                </a:solidFill>
              </a:rPr>
              <a:t>How to get started?</a:t>
            </a:r>
            <a:br>
              <a:rPr lang="en-US" dirty="0"/>
            </a:br>
            <a:r>
              <a:rPr lang="en-US" sz="2856" i="1" dirty="0">
                <a:solidFill>
                  <a:schemeClr val="accent2"/>
                </a:solidFill>
              </a:rPr>
              <a:t>Cloud operating model</a:t>
            </a:r>
            <a:endParaRPr lang="en-US" i="1" dirty="0">
              <a:solidFill>
                <a:schemeClr val="accent2"/>
              </a:solidFill>
            </a:endParaRPr>
          </a:p>
        </p:txBody>
      </p:sp>
      <p:pic>
        <p:nvPicPr>
          <p:cNvPr id="7" name="Graphic 6" descr="Badge Question Mark">
            <a:extLst>
              <a:ext uri="{FF2B5EF4-FFF2-40B4-BE49-F238E27FC236}">
                <a16:creationId xmlns:a16="http://schemas.microsoft.com/office/drawing/2014/main" id="{37D8D8E5-23DF-45C3-8B10-A271DF940D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0342" y="378477"/>
            <a:ext cx="1217878" cy="1217878"/>
          </a:xfrm>
          <a:prstGeom prst="rect">
            <a:avLst/>
          </a:prstGeom>
        </p:spPr>
      </p:pic>
      <p:grpSp>
        <p:nvGrpSpPr>
          <p:cNvPr id="130" name="Group 129">
            <a:extLst>
              <a:ext uri="{FF2B5EF4-FFF2-40B4-BE49-F238E27FC236}">
                <a16:creationId xmlns:a16="http://schemas.microsoft.com/office/drawing/2014/main" id="{2FA5B91C-340C-4E4C-B2A9-98B922B72A49}"/>
              </a:ext>
            </a:extLst>
          </p:cNvPr>
          <p:cNvGrpSpPr/>
          <p:nvPr/>
        </p:nvGrpSpPr>
        <p:grpSpPr>
          <a:xfrm>
            <a:off x="316415" y="3895208"/>
            <a:ext cx="3264112" cy="3264112"/>
            <a:chOff x="568736" y="1163000"/>
            <a:chExt cx="3200400" cy="3200400"/>
          </a:xfrm>
        </p:grpSpPr>
        <p:grpSp>
          <p:nvGrpSpPr>
            <p:cNvPr id="43" name="Group 42">
              <a:extLst>
                <a:ext uri="{FF2B5EF4-FFF2-40B4-BE49-F238E27FC236}">
                  <a16:creationId xmlns:a16="http://schemas.microsoft.com/office/drawing/2014/main" id="{A1955942-628B-4608-B103-F6673CC20A6B}"/>
                </a:ext>
              </a:extLst>
            </p:cNvPr>
            <p:cNvGrpSpPr/>
            <p:nvPr/>
          </p:nvGrpSpPr>
          <p:grpSpPr>
            <a:xfrm>
              <a:off x="568736" y="1163000"/>
              <a:ext cx="3200400" cy="3200400"/>
              <a:chOff x="4587949" y="169691"/>
              <a:chExt cx="3200400" cy="3200400"/>
            </a:xfrm>
          </p:grpSpPr>
          <p:pic>
            <p:nvPicPr>
              <p:cNvPr id="3" name="Graphic 2" descr="Cloud">
                <a:extLst>
                  <a:ext uri="{FF2B5EF4-FFF2-40B4-BE49-F238E27FC236}">
                    <a16:creationId xmlns:a16="http://schemas.microsoft.com/office/drawing/2014/main" id="{A44FFFD9-5637-4FDF-9620-D032B0A158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87949" y="169691"/>
                <a:ext cx="3200400" cy="3200400"/>
              </a:xfrm>
              <a:prstGeom prst="rect">
                <a:avLst/>
              </a:prstGeom>
            </p:spPr>
          </p:pic>
          <p:pic>
            <p:nvPicPr>
              <p:cNvPr id="6" name="Graphic 5" descr="Stop">
                <a:extLst>
                  <a:ext uri="{FF2B5EF4-FFF2-40B4-BE49-F238E27FC236}">
                    <a16:creationId xmlns:a16="http://schemas.microsoft.com/office/drawing/2014/main" id="{1B31E9A6-96B9-4756-81F2-D3A4743F913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16525" y="1716606"/>
                <a:ext cx="548640" cy="548640"/>
              </a:xfrm>
              <a:prstGeom prst="rect">
                <a:avLst/>
              </a:prstGeom>
            </p:spPr>
          </p:pic>
          <p:sp>
            <p:nvSpPr>
              <p:cNvPr id="42" name="TextBox 41">
                <a:extLst>
                  <a:ext uri="{FF2B5EF4-FFF2-40B4-BE49-F238E27FC236}">
                    <a16:creationId xmlns:a16="http://schemas.microsoft.com/office/drawing/2014/main" id="{F09D091A-F485-4E7A-AC9A-0023143D243C}"/>
                  </a:ext>
                </a:extLst>
              </p:cNvPr>
              <p:cNvSpPr txBox="1"/>
              <p:nvPr/>
            </p:nvSpPr>
            <p:spPr>
              <a:xfrm>
                <a:off x="5652622" y="1837037"/>
                <a:ext cx="276446" cy="313932"/>
              </a:xfrm>
              <a:prstGeom prst="rect">
                <a:avLst/>
              </a:prstGeom>
              <a:noFill/>
            </p:spPr>
            <p:txBody>
              <a:bodyPr wrap="square" lIns="0" tIns="0" rIns="0" bIns="0" rtlCol="0">
                <a:spAutoFit/>
              </a:bodyPr>
              <a:lstStyle/>
              <a:p>
                <a:pPr algn="l"/>
                <a:r>
                  <a:rPr lang="en-US" sz="2040" dirty="0"/>
                  <a:t>W</a:t>
                </a:r>
              </a:p>
            </p:txBody>
          </p:sp>
        </p:grpSp>
        <p:sp>
          <p:nvSpPr>
            <p:cNvPr id="49" name="TextBox 48">
              <a:extLst>
                <a:ext uri="{FF2B5EF4-FFF2-40B4-BE49-F238E27FC236}">
                  <a16:creationId xmlns:a16="http://schemas.microsoft.com/office/drawing/2014/main" id="{199DF2C8-E60C-4C77-BB56-1A180243297B}"/>
                </a:ext>
              </a:extLst>
            </p:cNvPr>
            <p:cNvSpPr txBox="1"/>
            <p:nvPr/>
          </p:nvSpPr>
          <p:spPr>
            <a:xfrm>
              <a:off x="935559" y="3601525"/>
              <a:ext cx="2466754" cy="313932"/>
            </a:xfrm>
            <a:prstGeom prst="rect">
              <a:avLst/>
            </a:prstGeom>
            <a:noFill/>
          </p:spPr>
          <p:txBody>
            <a:bodyPr wrap="square" lIns="0" tIns="0" rIns="0" bIns="0" rtlCol="0">
              <a:spAutoFit/>
            </a:bodyPr>
            <a:lstStyle/>
            <a:p>
              <a:pPr algn="ctr"/>
              <a:r>
                <a:rPr lang="en-US" sz="2040" dirty="0">
                  <a:solidFill>
                    <a:schemeClr val="bg1"/>
                  </a:solidFill>
                </a:rPr>
                <a:t>Workload Operations</a:t>
              </a:r>
            </a:p>
          </p:txBody>
        </p:sp>
      </p:grpSp>
      <p:grpSp>
        <p:nvGrpSpPr>
          <p:cNvPr id="129" name="Group 128">
            <a:extLst>
              <a:ext uri="{FF2B5EF4-FFF2-40B4-BE49-F238E27FC236}">
                <a16:creationId xmlns:a16="http://schemas.microsoft.com/office/drawing/2014/main" id="{7173F0D2-7C96-487D-B098-32B14152857D}"/>
              </a:ext>
            </a:extLst>
          </p:cNvPr>
          <p:cNvGrpSpPr/>
          <p:nvPr/>
        </p:nvGrpSpPr>
        <p:grpSpPr>
          <a:xfrm>
            <a:off x="3292886" y="2310674"/>
            <a:ext cx="3264112" cy="3264112"/>
            <a:chOff x="3576637" y="2159511"/>
            <a:chExt cx="3200400" cy="3200400"/>
          </a:xfrm>
        </p:grpSpPr>
        <p:grpSp>
          <p:nvGrpSpPr>
            <p:cNvPr id="58" name="Group 57">
              <a:extLst>
                <a:ext uri="{FF2B5EF4-FFF2-40B4-BE49-F238E27FC236}">
                  <a16:creationId xmlns:a16="http://schemas.microsoft.com/office/drawing/2014/main" id="{49635D77-63CB-4D78-AA72-F05DA98CD713}"/>
                </a:ext>
              </a:extLst>
            </p:cNvPr>
            <p:cNvGrpSpPr/>
            <p:nvPr/>
          </p:nvGrpSpPr>
          <p:grpSpPr>
            <a:xfrm>
              <a:off x="3576637" y="2159511"/>
              <a:ext cx="3200400" cy="3200400"/>
              <a:chOff x="8493642" y="116406"/>
              <a:chExt cx="3200400" cy="3200400"/>
            </a:xfrm>
          </p:grpSpPr>
          <p:pic>
            <p:nvPicPr>
              <p:cNvPr id="37" name="Graphic 36" descr="Cloud">
                <a:extLst>
                  <a:ext uri="{FF2B5EF4-FFF2-40B4-BE49-F238E27FC236}">
                    <a16:creationId xmlns:a16="http://schemas.microsoft.com/office/drawing/2014/main" id="{0C20681E-70E1-4875-8FE3-84DD4866B011}"/>
                  </a:ext>
                </a:extLst>
              </p:cNvPr>
              <p:cNvPicPr>
                <a:picLocks noChangeAspect="1"/>
              </p:cNvPicPr>
              <p:nvPr/>
            </p:nvPicPr>
            <p:blipFill>
              <a:blip r:embed="rId6">
                <a:extLst>
                  <a:ext uri="{96DAC541-7B7A-43D3-8B79-37D633B846F1}">
                    <asvg:svgBlip xmlns:asvg="http://schemas.microsoft.com/office/drawing/2016/SVG/main" r:embed="rId10"/>
                  </a:ext>
                </a:extLst>
              </a:blip>
              <a:stretch>
                <a:fillRect/>
              </a:stretch>
            </p:blipFill>
            <p:spPr>
              <a:xfrm>
                <a:off x="8493642" y="116406"/>
                <a:ext cx="3200400" cy="3200400"/>
              </a:xfrm>
              <a:prstGeom prst="rect">
                <a:avLst/>
              </a:prstGeom>
            </p:spPr>
          </p:pic>
          <p:pic>
            <p:nvPicPr>
              <p:cNvPr id="38" name="Graphic 37" descr="Stop">
                <a:extLst>
                  <a:ext uri="{FF2B5EF4-FFF2-40B4-BE49-F238E27FC236}">
                    <a16:creationId xmlns:a16="http://schemas.microsoft.com/office/drawing/2014/main" id="{A4C85BC1-0795-41C2-B7B5-2EFC3B993ED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422218" y="1689103"/>
                <a:ext cx="548640" cy="548640"/>
              </a:xfrm>
              <a:prstGeom prst="rect">
                <a:avLst/>
              </a:prstGeom>
            </p:spPr>
          </p:pic>
          <p:pic>
            <p:nvPicPr>
              <p:cNvPr id="39" name="Graphic 38" descr="Stop">
                <a:extLst>
                  <a:ext uri="{FF2B5EF4-FFF2-40B4-BE49-F238E27FC236}">
                    <a16:creationId xmlns:a16="http://schemas.microsoft.com/office/drawing/2014/main" id="{D1526B12-D08D-4015-B3E1-0A70A38E6E0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902449" y="1689103"/>
                <a:ext cx="548640" cy="548640"/>
              </a:xfrm>
              <a:prstGeom prst="rect">
                <a:avLst/>
              </a:prstGeom>
            </p:spPr>
          </p:pic>
          <p:pic>
            <p:nvPicPr>
              <p:cNvPr id="40" name="Graphic 39" descr="Stop">
                <a:extLst>
                  <a:ext uri="{FF2B5EF4-FFF2-40B4-BE49-F238E27FC236}">
                    <a16:creationId xmlns:a16="http://schemas.microsoft.com/office/drawing/2014/main" id="{D4A8E88D-3B58-4E6F-8412-8DA7E0C0F80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422218" y="1209913"/>
                <a:ext cx="548640" cy="548640"/>
              </a:xfrm>
              <a:prstGeom prst="rect">
                <a:avLst/>
              </a:prstGeom>
            </p:spPr>
          </p:pic>
          <p:sp>
            <p:nvSpPr>
              <p:cNvPr id="41" name="Rectangle 40">
                <a:extLst>
                  <a:ext uri="{FF2B5EF4-FFF2-40B4-BE49-F238E27FC236}">
                    <a16:creationId xmlns:a16="http://schemas.microsoft.com/office/drawing/2014/main" id="{022B6CD5-B36A-4D99-AF6F-F856FCEBD8B0}"/>
                  </a:ext>
                </a:extLst>
              </p:cNvPr>
              <p:cNvSpPr/>
              <p:nvPr/>
            </p:nvSpPr>
            <p:spPr bwMode="auto">
              <a:xfrm>
                <a:off x="9477670" y="2223227"/>
                <a:ext cx="914400" cy="1371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solidFill>
                    <a:srgbClr val="000000"/>
                  </a:solidFill>
                  <a:ea typeface="Segoe UI" pitchFamily="34" charset="0"/>
                  <a:cs typeface="Segoe UI" pitchFamily="34" charset="0"/>
                </a:endParaRPr>
              </a:p>
            </p:txBody>
          </p:sp>
          <p:sp>
            <p:nvSpPr>
              <p:cNvPr id="51" name="TextBox 50">
                <a:extLst>
                  <a:ext uri="{FF2B5EF4-FFF2-40B4-BE49-F238E27FC236}">
                    <a16:creationId xmlns:a16="http://schemas.microsoft.com/office/drawing/2014/main" id="{8B41223D-ED0C-490F-A75A-BEF66031D235}"/>
                  </a:ext>
                </a:extLst>
              </p:cNvPr>
              <p:cNvSpPr txBox="1"/>
              <p:nvPr/>
            </p:nvSpPr>
            <p:spPr>
              <a:xfrm>
                <a:off x="9558315" y="1330344"/>
                <a:ext cx="276446" cy="313932"/>
              </a:xfrm>
              <a:prstGeom prst="rect">
                <a:avLst/>
              </a:prstGeom>
              <a:noFill/>
            </p:spPr>
            <p:txBody>
              <a:bodyPr wrap="square" lIns="0" tIns="0" rIns="0" bIns="0" rtlCol="0">
                <a:spAutoFit/>
              </a:bodyPr>
              <a:lstStyle/>
              <a:p>
                <a:pPr algn="l"/>
                <a:r>
                  <a:rPr lang="en-US" sz="2040" dirty="0"/>
                  <a:t>W</a:t>
                </a:r>
              </a:p>
            </p:txBody>
          </p:sp>
          <p:sp>
            <p:nvSpPr>
              <p:cNvPr id="53" name="TextBox 52">
                <a:extLst>
                  <a:ext uri="{FF2B5EF4-FFF2-40B4-BE49-F238E27FC236}">
                    <a16:creationId xmlns:a16="http://schemas.microsoft.com/office/drawing/2014/main" id="{0D72E769-EF05-405E-9E71-4AF88E575CDC}"/>
                  </a:ext>
                </a:extLst>
              </p:cNvPr>
              <p:cNvSpPr txBox="1"/>
              <p:nvPr/>
            </p:nvSpPr>
            <p:spPr>
              <a:xfrm>
                <a:off x="9558315" y="1794129"/>
                <a:ext cx="276446" cy="313932"/>
              </a:xfrm>
              <a:prstGeom prst="rect">
                <a:avLst/>
              </a:prstGeom>
              <a:noFill/>
            </p:spPr>
            <p:txBody>
              <a:bodyPr wrap="square" lIns="0" tIns="0" rIns="0" bIns="0" rtlCol="0">
                <a:spAutoFit/>
              </a:bodyPr>
              <a:lstStyle/>
              <a:p>
                <a:pPr algn="l"/>
                <a:r>
                  <a:rPr lang="en-US" sz="2040" dirty="0"/>
                  <a:t>W</a:t>
                </a:r>
              </a:p>
            </p:txBody>
          </p:sp>
          <p:sp>
            <p:nvSpPr>
              <p:cNvPr id="55" name="TextBox 54">
                <a:extLst>
                  <a:ext uri="{FF2B5EF4-FFF2-40B4-BE49-F238E27FC236}">
                    <a16:creationId xmlns:a16="http://schemas.microsoft.com/office/drawing/2014/main" id="{398FD8C3-A0B6-451B-AB9A-EA283F345962}"/>
                  </a:ext>
                </a:extLst>
              </p:cNvPr>
              <p:cNvSpPr txBox="1"/>
              <p:nvPr/>
            </p:nvSpPr>
            <p:spPr>
              <a:xfrm>
                <a:off x="10038546" y="1809534"/>
                <a:ext cx="276446" cy="313932"/>
              </a:xfrm>
              <a:prstGeom prst="rect">
                <a:avLst/>
              </a:prstGeom>
              <a:noFill/>
            </p:spPr>
            <p:txBody>
              <a:bodyPr wrap="square" lIns="0" tIns="0" rIns="0" bIns="0" rtlCol="0">
                <a:spAutoFit/>
              </a:bodyPr>
              <a:lstStyle/>
              <a:p>
                <a:pPr algn="l"/>
                <a:r>
                  <a:rPr lang="en-US" sz="2040" dirty="0"/>
                  <a:t>W</a:t>
                </a:r>
              </a:p>
            </p:txBody>
          </p:sp>
        </p:grpSp>
        <p:sp>
          <p:nvSpPr>
            <p:cNvPr id="126" name="TextBox 125">
              <a:extLst>
                <a:ext uri="{FF2B5EF4-FFF2-40B4-BE49-F238E27FC236}">
                  <a16:creationId xmlns:a16="http://schemas.microsoft.com/office/drawing/2014/main" id="{4894A3AF-1433-4D4B-BE9D-11DEC0AB2A6C}"/>
                </a:ext>
              </a:extLst>
            </p:cNvPr>
            <p:cNvSpPr txBox="1"/>
            <p:nvPr/>
          </p:nvSpPr>
          <p:spPr>
            <a:xfrm>
              <a:off x="3943460" y="4606149"/>
              <a:ext cx="2466754" cy="313932"/>
            </a:xfrm>
            <a:prstGeom prst="rect">
              <a:avLst/>
            </a:prstGeom>
            <a:noFill/>
          </p:spPr>
          <p:txBody>
            <a:bodyPr wrap="square" lIns="0" tIns="0" rIns="0" bIns="0" rtlCol="0">
              <a:spAutoFit/>
            </a:bodyPr>
            <a:lstStyle/>
            <a:p>
              <a:pPr algn="ctr"/>
              <a:r>
                <a:rPr lang="en-US" sz="2040" dirty="0">
                  <a:solidFill>
                    <a:schemeClr val="bg1"/>
                  </a:solidFill>
                </a:rPr>
                <a:t>Central Operations</a:t>
              </a:r>
            </a:p>
          </p:txBody>
        </p:sp>
      </p:grpSp>
      <p:grpSp>
        <p:nvGrpSpPr>
          <p:cNvPr id="131" name="Group 130">
            <a:extLst>
              <a:ext uri="{FF2B5EF4-FFF2-40B4-BE49-F238E27FC236}">
                <a16:creationId xmlns:a16="http://schemas.microsoft.com/office/drawing/2014/main" id="{E27E8984-E67D-4921-BA87-C62ED88D7F84}"/>
              </a:ext>
            </a:extLst>
          </p:cNvPr>
          <p:cNvGrpSpPr/>
          <p:nvPr/>
        </p:nvGrpSpPr>
        <p:grpSpPr>
          <a:xfrm>
            <a:off x="6325725" y="851987"/>
            <a:ext cx="3264112" cy="3264112"/>
            <a:chOff x="6191833" y="1163000"/>
            <a:chExt cx="3200400" cy="3200400"/>
          </a:xfrm>
        </p:grpSpPr>
        <p:grpSp>
          <p:nvGrpSpPr>
            <p:cNvPr id="20" name="Group 19">
              <a:extLst>
                <a:ext uri="{FF2B5EF4-FFF2-40B4-BE49-F238E27FC236}">
                  <a16:creationId xmlns:a16="http://schemas.microsoft.com/office/drawing/2014/main" id="{A8A82DE0-8975-40AB-AD8D-0F35C66395C4}"/>
                </a:ext>
              </a:extLst>
            </p:cNvPr>
            <p:cNvGrpSpPr/>
            <p:nvPr/>
          </p:nvGrpSpPr>
          <p:grpSpPr>
            <a:xfrm>
              <a:off x="6191833" y="1163000"/>
              <a:ext cx="3200400" cy="3200400"/>
              <a:chOff x="6191833" y="1163000"/>
              <a:chExt cx="3200400" cy="3200400"/>
            </a:xfrm>
          </p:grpSpPr>
          <p:pic>
            <p:nvPicPr>
              <p:cNvPr id="62" name="Graphic 61" descr="Cloud">
                <a:extLst>
                  <a:ext uri="{FF2B5EF4-FFF2-40B4-BE49-F238E27FC236}">
                    <a16:creationId xmlns:a16="http://schemas.microsoft.com/office/drawing/2014/main" id="{E603FDE0-E9E8-4DFB-B8D0-8F02E3EA348F}"/>
                  </a:ext>
                </a:extLst>
              </p:cNvPr>
              <p:cNvPicPr>
                <a:picLocks noChangeAspect="1"/>
              </p:cNvPicPr>
              <p:nvPr/>
            </p:nvPicPr>
            <p:blipFill>
              <a:blip r:embed="rId6">
                <a:extLst>
                  <a:ext uri="{96DAC541-7B7A-43D3-8B79-37D633B846F1}">
                    <asvg:svgBlip xmlns:asvg="http://schemas.microsoft.com/office/drawing/2016/SVG/main" r:embed="rId10"/>
                  </a:ext>
                </a:extLst>
              </a:blip>
              <a:stretch>
                <a:fillRect/>
              </a:stretch>
            </p:blipFill>
            <p:spPr>
              <a:xfrm>
                <a:off x="6191833" y="1163000"/>
                <a:ext cx="3200400" cy="3200400"/>
              </a:xfrm>
              <a:prstGeom prst="rect">
                <a:avLst/>
              </a:prstGeom>
            </p:spPr>
          </p:pic>
          <p:pic>
            <p:nvPicPr>
              <p:cNvPr id="63" name="Graphic 62" descr="Stop">
                <a:extLst>
                  <a:ext uri="{FF2B5EF4-FFF2-40B4-BE49-F238E27FC236}">
                    <a16:creationId xmlns:a16="http://schemas.microsoft.com/office/drawing/2014/main" id="{4FAE3317-D72E-441D-9982-AD7771D125F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20409" y="2680280"/>
                <a:ext cx="457200" cy="457200"/>
              </a:xfrm>
              <a:prstGeom prst="rect">
                <a:avLst/>
              </a:prstGeom>
            </p:spPr>
          </p:pic>
          <p:pic>
            <p:nvPicPr>
              <p:cNvPr id="64" name="Graphic 63" descr="Stop">
                <a:extLst>
                  <a:ext uri="{FF2B5EF4-FFF2-40B4-BE49-F238E27FC236}">
                    <a16:creationId xmlns:a16="http://schemas.microsoft.com/office/drawing/2014/main" id="{CD14753B-CB15-4408-B5EF-8E7C3A44FE8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31067" y="2680280"/>
                <a:ext cx="457200" cy="457200"/>
              </a:xfrm>
              <a:prstGeom prst="rect">
                <a:avLst/>
              </a:prstGeom>
            </p:spPr>
          </p:pic>
          <p:pic>
            <p:nvPicPr>
              <p:cNvPr id="65" name="Graphic 64" descr="Stop">
                <a:extLst>
                  <a:ext uri="{FF2B5EF4-FFF2-40B4-BE49-F238E27FC236}">
                    <a16:creationId xmlns:a16="http://schemas.microsoft.com/office/drawing/2014/main" id="{3E80828D-CDC1-4311-B44B-B079A1A8A52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20409" y="2256507"/>
                <a:ext cx="457200" cy="457200"/>
              </a:xfrm>
              <a:prstGeom prst="rect">
                <a:avLst/>
              </a:prstGeom>
            </p:spPr>
          </p:pic>
          <p:sp>
            <p:nvSpPr>
              <p:cNvPr id="66" name="Rectangle 65">
                <a:extLst>
                  <a:ext uri="{FF2B5EF4-FFF2-40B4-BE49-F238E27FC236}">
                    <a16:creationId xmlns:a16="http://schemas.microsoft.com/office/drawing/2014/main" id="{1C956AD1-E3B8-490D-81DC-1F25417DF3C0}"/>
                  </a:ext>
                </a:extLst>
              </p:cNvPr>
              <p:cNvSpPr/>
              <p:nvPr/>
            </p:nvSpPr>
            <p:spPr bwMode="auto">
              <a:xfrm>
                <a:off x="7162179" y="3139410"/>
                <a:ext cx="782533" cy="1371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solidFill>
                    <a:srgbClr val="000000"/>
                  </a:solidFill>
                  <a:ea typeface="Segoe UI" pitchFamily="34" charset="0"/>
                  <a:cs typeface="Segoe UI" pitchFamily="34" charset="0"/>
                </a:endParaRPr>
              </a:p>
            </p:txBody>
          </p:sp>
          <p:sp>
            <p:nvSpPr>
              <p:cNvPr id="67" name="TextBox 66">
                <a:extLst>
                  <a:ext uri="{FF2B5EF4-FFF2-40B4-BE49-F238E27FC236}">
                    <a16:creationId xmlns:a16="http://schemas.microsoft.com/office/drawing/2014/main" id="{5A61F79B-3C68-434C-8605-EB3790E37A50}"/>
                  </a:ext>
                </a:extLst>
              </p:cNvPr>
              <p:cNvSpPr txBox="1"/>
              <p:nvPr/>
            </p:nvSpPr>
            <p:spPr>
              <a:xfrm>
                <a:off x="7210786" y="2335595"/>
                <a:ext cx="276446" cy="313932"/>
              </a:xfrm>
              <a:prstGeom prst="rect">
                <a:avLst/>
              </a:prstGeom>
              <a:noFill/>
            </p:spPr>
            <p:txBody>
              <a:bodyPr wrap="square" lIns="0" tIns="0" rIns="0" bIns="0" rtlCol="0">
                <a:spAutoFit/>
              </a:bodyPr>
              <a:lstStyle/>
              <a:p>
                <a:pPr algn="ctr"/>
                <a:r>
                  <a:rPr lang="en-US" sz="2040" dirty="0"/>
                  <a:t>W</a:t>
                </a:r>
              </a:p>
            </p:txBody>
          </p:sp>
          <p:sp>
            <p:nvSpPr>
              <p:cNvPr id="68" name="TextBox 67">
                <a:extLst>
                  <a:ext uri="{FF2B5EF4-FFF2-40B4-BE49-F238E27FC236}">
                    <a16:creationId xmlns:a16="http://schemas.microsoft.com/office/drawing/2014/main" id="{48256ED1-3E81-45FE-A861-ACFC01887E69}"/>
                  </a:ext>
                </a:extLst>
              </p:cNvPr>
              <p:cNvSpPr txBox="1"/>
              <p:nvPr/>
            </p:nvSpPr>
            <p:spPr>
              <a:xfrm>
                <a:off x="7210786" y="2763200"/>
                <a:ext cx="276446" cy="313932"/>
              </a:xfrm>
              <a:prstGeom prst="rect">
                <a:avLst/>
              </a:prstGeom>
              <a:noFill/>
            </p:spPr>
            <p:txBody>
              <a:bodyPr wrap="square" lIns="0" tIns="0" rIns="0" bIns="0" rtlCol="0">
                <a:spAutoFit/>
              </a:bodyPr>
              <a:lstStyle/>
              <a:p>
                <a:pPr algn="ctr"/>
                <a:r>
                  <a:rPr lang="en-US" sz="2040" dirty="0"/>
                  <a:t>W</a:t>
                </a:r>
              </a:p>
            </p:txBody>
          </p:sp>
          <p:sp>
            <p:nvSpPr>
              <p:cNvPr id="69" name="TextBox 68">
                <a:extLst>
                  <a:ext uri="{FF2B5EF4-FFF2-40B4-BE49-F238E27FC236}">
                    <a16:creationId xmlns:a16="http://schemas.microsoft.com/office/drawing/2014/main" id="{1684D893-ACBB-4816-AC5D-58CFE8870742}"/>
                  </a:ext>
                </a:extLst>
              </p:cNvPr>
              <p:cNvSpPr txBox="1"/>
              <p:nvPr/>
            </p:nvSpPr>
            <p:spPr>
              <a:xfrm>
                <a:off x="7621444" y="2763199"/>
                <a:ext cx="276446" cy="313932"/>
              </a:xfrm>
              <a:prstGeom prst="rect">
                <a:avLst/>
              </a:prstGeom>
              <a:noFill/>
            </p:spPr>
            <p:txBody>
              <a:bodyPr wrap="square" lIns="0" tIns="0" rIns="0" bIns="0" rtlCol="0">
                <a:spAutoFit/>
              </a:bodyPr>
              <a:lstStyle/>
              <a:p>
                <a:pPr algn="ctr"/>
                <a:r>
                  <a:rPr lang="en-US" sz="2040" dirty="0"/>
                  <a:t>W</a:t>
                </a:r>
              </a:p>
            </p:txBody>
          </p:sp>
          <p:pic>
            <p:nvPicPr>
              <p:cNvPr id="71" name="Graphic 70" descr="Stop">
                <a:extLst>
                  <a:ext uri="{FF2B5EF4-FFF2-40B4-BE49-F238E27FC236}">
                    <a16:creationId xmlns:a16="http://schemas.microsoft.com/office/drawing/2014/main" id="{B21DF1E8-39EA-4F12-B6B1-5F318A2E4E7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69983" y="2696774"/>
                <a:ext cx="457200" cy="457200"/>
              </a:xfrm>
              <a:prstGeom prst="rect">
                <a:avLst/>
              </a:prstGeom>
            </p:spPr>
          </p:pic>
          <p:sp>
            <p:nvSpPr>
              <p:cNvPr id="73" name="Rectangle 72">
                <a:extLst>
                  <a:ext uri="{FF2B5EF4-FFF2-40B4-BE49-F238E27FC236}">
                    <a16:creationId xmlns:a16="http://schemas.microsoft.com/office/drawing/2014/main" id="{AD46A21B-E528-4EB5-BC4E-DE8754F78F6E}"/>
                  </a:ext>
                </a:extLst>
              </p:cNvPr>
              <p:cNvSpPr/>
              <p:nvPr/>
            </p:nvSpPr>
            <p:spPr bwMode="auto">
              <a:xfrm>
                <a:off x="8114853" y="3139410"/>
                <a:ext cx="367461" cy="1371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solidFill>
                    <a:srgbClr val="000000"/>
                  </a:solidFill>
                  <a:ea typeface="Segoe UI" pitchFamily="34" charset="0"/>
                  <a:cs typeface="Segoe UI" pitchFamily="34" charset="0"/>
                </a:endParaRPr>
              </a:p>
            </p:txBody>
          </p:sp>
          <p:sp>
            <p:nvSpPr>
              <p:cNvPr id="75" name="TextBox 74">
                <a:extLst>
                  <a:ext uri="{FF2B5EF4-FFF2-40B4-BE49-F238E27FC236}">
                    <a16:creationId xmlns:a16="http://schemas.microsoft.com/office/drawing/2014/main" id="{46AB91D3-F52D-42D7-AE85-7A135F92364B}"/>
                  </a:ext>
                </a:extLst>
              </p:cNvPr>
              <p:cNvSpPr txBox="1"/>
              <p:nvPr/>
            </p:nvSpPr>
            <p:spPr>
              <a:xfrm>
                <a:off x="8160360" y="2771485"/>
                <a:ext cx="276446" cy="313932"/>
              </a:xfrm>
              <a:prstGeom prst="rect">
                <a:avLst/>
              </a:prstGeom>
              <a:noFill/>
            </p:spPr>
            <p:txBody>
              <a:bodyPr wrap="square" lIns="0" tIns="0" rIns="0" bIns="0" rtlCol="0">
                <a:spAutoFit/>
              </a:bodyPr>
              <a:lstStyle/>
              <a:p>
                <a:pPr algn="ctr"/>
                <a:r>
                  <a:rPr lang="en-US" sz="2040" dirty="0"/>
                  <a:t>W</a:t>
                </a:r>
              </a:p>
            </p:txBody>
          </p:sp>
          <p:sp>
            <p:nvSpPr>
              <p:cNvPr id="19" name="Rectangle 18">
                <a:extLst>
                  <a:ext uri="{FF2B5EF4-FFF2-40B4-BE49-F238E27FC236}">
                    <a16:creationId xmlns:a16="http://schemas.microsoft.com/office/drawing/2014/main" id="{0F3ACA55-182A-472A-A6E8-536743538ABE}"/>
                  </a:ext>
                </a:extLst>
              </p:cNvPr>
              <p:cNvSpPr/>
              <p:nvPr/>
            </p:nvSpPr>
            <p:spPr bwMode="auto">
              <a:xfrm>
                <a:off x="7153998" y="3321885"/>
                <a:ext cx="1328315" cy="13716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solidFill>
                    <a:srgbClr val="000000"/>
                  </a:solidFill>
                  <a:ea typeface="Segoe UI" pitchFamily="34" charset="0"/>
                  <a:cs typeface="Segoe UI" pitchFamily="34" charset="0"/>
                </a:endParaRPr>
              </a:p>
            </p:txBody>
          </p:sp>
        </p:grpSp>
        <p:sp>
          <p:nvSpPr>
            <p:cNvPr id="128" name="TextBox 127">
              <a:extLst>
                <a:ext uri="{FF2B5EF4-FFF2-40B4-BE49-F238E27FC236}">
                  <a16:creationId xmlns:a16="http://schemas.microsoft.com/office/drawing/2014/main" id="{5172CFF9-F42A-4D40-821A-8390AB8A9339}"/>
                </a:ext>
              </a:extLst>
            </p:cNvPr>
            <p:cNvSpPr txBox="1"/>
            <p:nvPr/>
          </p:nvSpPr>
          <p:spPr>
            <a:xfrm>
              <a:off x="6558656" y="3605555"/>
              <a:ext cx="2466754" cy="313932"/>
            </a:xfrm>
            <a:prstGeom prst="rect">
              <a:avLst/>
            </a:prstGeom>
            <a:noFill/>
          </p:spPr>
          <p:txBody>
            <a:bodyPr wrap="square" lIns="0" tIns="0" rIns="0" bIns="0" rtlCol="0">
              <a:spAutoFit/>
            </a:bodyPr>
            <a:lstStyle/>
            <a:p>
              <a:pPr algn="ctr"/>
              <a:r>
                <a:rPr lang="en-US" sz="2040" dirty="0">
                  <a:solidFill>
                    <a:schemeClr val="bg1"/>
                  </a:solidFill>
                </a:rPr>
                <a:t>Portfolio Operations</a:t>
              </a:r>
            </a:p>
          </p:txBody>
        </p:sp>
      </p:grpSp>
      <p:grpSp>
        <p:nvGrpSpPr>
          <p:cNvPr id="135" name="Group 134">
            <a:extLst>
              <a:ext uri="{FF2B5EF4-FFF2-40B4-BE49-F238E27FC236}">
                <a16:creationId xmlns:a16="http://schemas.microsoft.com/office/drawing/2014/main" id="{B9DC97E5-6255-4794-A1C0-A690D6CA00E7}"/>
              </a:ext>
            </a:extLst>
          </p:cNvPr>
          <p:cNvGrpSpPr/>
          <p:nvPr/>
        </p:nvGrpSpPr>
        <p:grpSpPr>
          <a:xfrm>
            <a:off x="9578171" y="9276"/>
            <a:ext cx="2701690" cy="2733204"/>
            <a:chOff x="9175030" y="-19581"/>
            <a:chExt cx="2648956" cy="2679855"/>
          </a:xfrm>
        </p:grpSpPr>
        <p:grpSp>
          <p:nvGrpSpPr>
            <p:cNvPr id="124" name="Group 123">
              <a:extLst>
                <a:ext uri="{FF2B5EF4-FFF2-40B4-BE49-F238E27FC236}">
                  <a16:creationId xmlns:a16="http://schemas.microsoft.com/office/drawing/2014/main" id="{DC7B52A4-F475-4F39-AEE9-DF7AE3FDBB99}"/>
                </a:ext>
              </a:extLst>
            </p:cNvPr>
            <p:cNvGrpSpPr/>
            <p:nvPr/>
          </p:nvGrpSpPr>
          <p:grpSpPr>
            <a:xfrm>
              <a:off x="9175030" y="-19581"/>
              <a:ext cx="2648956" cy="2630924"/>
              <a:chOff x="6521600" y="3847979"/>
              <a:chExt cx="2648956" cy="2630924"/>
            </a:xfrm>
          </p:grpSpPr>
          <p:pic>
            <p:nvPicPr>
              <p:cNvPr id="8" name="Graphic 7" descr="Building">
                <a:extLst>
                  <a:ext uri="{FF2B5EF4-FFF2-40B4-BE49-F238E27FC236}">
                    <a16:creationId xmlns:a16="http://schemas.microsoft.com/office/drawing/2014/main" id="{A00B3448-2C88-450F-A9A1-E077243F115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530476" y="5475532"/>
                <a:ext cx="640080" cy="640080"/>
              </a:xfrm>
              <a:prstGeom prst="rect">
                <a:avLst/>
              </a:prstGeom>
            </p:spPr>
          </p:pic>
          <p:cxnSp>
            <p:nvCxnSpPr>
              <p:cNvPr id="12" name="Straight Connector 11">
                <a:extLst>
                  <a:ext uri="{FF2B5EF4-FFF2-40B4-BE49-F238E27FC236}">
                    <a16:creationId xmlns:a16="http://schemas.microsoft.com/office/drawing/2014/main" id="{5C8B33A9-5247-4F97-BBA1-13F9D73E7978}"/>
                  </a:ext>
                </a:extLst>
              </p:cNvPr>
              <p:cNvCxnSpPr>
                <a:cxnSpLocks/>
              </p:cNvCxnSpPr>
              <p:nvPr/>
            </p:nvCxnSpPr>
            <p:spPr>
              <a:xfrm flipH="1">
                <a:off x="7759667" y="5500375"/>
                <a:ext cx="824024" cy="273864"/>
              </a:xfrm>
              <a:prstGeom prst="line">
                <a:avLst/>
              </a:prstGeom>
              <a:ln w="28575">
                <a:solidFill>
                  <a:schemeClr val="bg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4094DC6-2BD0-4413-99A7-92291597AB06}"/>
                  </a:ext>
                </a:extLst>
              </p:cNvPr>
              <p:cNvCxnSpPr>
                <a:cxnSpLocks/>
              </p:cNvCxnSpPr>
              <p:nvPr/>
            </p:nvCxnSpPr>
            <p:spPr>
              <a:xfrm flipH="1" flipV="1">
                <a:off x="7779386" y="5166794"/>
                <a:ext cx="804305" cy="316119"/>
              </a:xfrm>
              <a:prstGeom prst="line">
                <a:avLst/>
              </a:prstGeom>
              <a:ln w="28575">
                <a:solidFill>
                  <a:schemeClr val="bg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D99A15A8-4135-4FE7-A17D-77A565CB4C0A}"/>
                  </a:ext>
                </a:extLst>
              </p:cNvPr>
              <p:cNvPicPr>
                <a:picLocks noChangeAspect="1"/>
              </p:cNvPicPr>
              <p:nvPr/>
            </p:nvPicPr>
            <p:blipFill>
              <a:blip r:embed="rId15"/>
              <a:stretch>
                <a:fillRect/>
              </a:stretch>
            </p:blipFill>
            <p:spPr>
              <a:xfrm>
                <a:off x="7615251" y="3847979"/>
                <a:ext cx="1366663" cy="1366663"/>
              </a:xfrm>
              <a:prstGeom prst="rect">
                <a:avLst/>
              </a:prstGeom>
            </p:spPr>
          </p:pic>
          <p:pic>
            <p:nvPicPr>
              <p:cNvPr id="23" name="Picture 22">
                <a:extLst>
                  <a:ext uri="{FF2B5EF4-FFF2-40B4-BE49-F238E27FC236}">
                    <a16:creationId xmlns:a16="http://schemas.microsoft.com/office/drawing/2014/main" id="{7A90D01E-2FB0-4228-A9B2-F2670DCF7B54}"/>
                  </a:ext>
                </a:extLst>
              </p:cNvPr>
              <p:cNvPicPr>
                <a:picLocks noChangeAspect="1"/>
              </p:cNvPicPr>
              <p:nvPr/>
            </p:nvPicPr>
            <p:blipFill>
              <a:blip r:embed="rId15"/>
              <a:stretch>
                <a:fillRect/>
              </a:stretch>
            </p:blipFill>
            <p:spPr>
              <a:xfrm>
                <a:off x="6521600" y="4260173"/>
                <a:ext cx="1366663" cy="1366663"/>
              </a:xfrm>
              <a:prstGeom prst="rect">
                <a:avLst/>
              </a:prstGeom>
            </p:spPr>
          </p:pic>
          <p:pic>
            <p:nvPicPr>
              <p:cNvPr id="24" name="Picture 23">
                <a:extLst>
                  <a:ext uri="{FF2B5EF4-FFF2-40B4-BE49-F238E27FC236}">
                    <a16:creationId xmlns:a16="http://schemas.microsoft.com/office/drawing/2014/main" id="{C8B7C2CE-D518-4631-A56B-1FC159A38F95}"/>
                  </a:ext>
                </a:extLst>
              </p:cNvPr>
              <p:cNvPicPr>
                <a:picLocks noChangeAspect="1"/>
              </p:cNvPicPr>
              <p:nvPr/>
            </p:nvPicPr>
            <p:blipFill>
              <a:blip r:embed="rId15"/>
              <a:stretch>
                <a:fillRect/>
              </a:stretch>
            </p:blipFill>
            <p:spPr>
              <a:xfrm>
                <a:off x="6662712" y="5112240"/>
                <a:ext cx="1366663" cy="1366663"/>
              </a:xfrm>
              <a:prstGeom prst="rect">
                <a:avLst/>
              </a:prstGeom>
            </p:spPr>
          </p:pic>
          <p:cxnSp>
            <p:nvCxnSpPr>
              <p:cNvPr id="26" name="Straight Connector 25">
                <a:extLst>
                  <a:ext uri="{FF2B5EF4-FFF2-40B4-BE49-F238E27FC236}">
                    <a16:creationId xmlns:a16="http://schemas.microsoft.com/office/drawing/2014/main" id="{B209AE15-903D-421B-BB6C-D3A20E952C82}"/>
                  </a:ext>
                </a:extLst>
              </p:cNvPr>
              <p:cNvCxnSpPr>
                <a:cxnSpLocks/>
              </p:cNvCxnSpPr>
              <p:nvPr/>
            </p:nvCxnSpPr>
            <p:spPr>
              <a:xfrm flipH="1" flipV="1">
                <a:off x="8337577" y="4873597"/>
                <a:ext cx="272203" cy="610912"/>
              </a:xfrm>
              <a:prstGeom prst="line">
                <a:avLst/>
              </a:prstGeom>
              <a:ln w="28575">
                <a:solidFill>
                  <a:schemeClr val="bg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 name="Graphic 9" descr="Cloud">
                <a:extLst>
                  <a:ext uri="{FF2B5EF4-FFF2-40B4-BE49-F238E27FC236}">
                    <a16:creationId xmlns:a16="http://schemas.microsoft.com/office/drawing/2014/main" id="{0ACA7556-B3DB-49D2-AD06-E8C3316FDC8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419046" y="5212656"/>
                <a:ext cx="548640" cy="548640"/>
              </a:xfrm>
              <a:prstGeom prst="rect">
                <a:avLst/>
              </a:prstGeom>
            </p:spPr>
          </p:pic>
          <p:cxnSp>
            <p:nvCxnSpPr>
              <p:cNvPr id="28" name="Straight Connector 27">
                <a:extLst>
                  <a:ext uri="{FF2B5EF4-FFF2-40B4-BE49-F238E27FC236}">
                    <a16:creationId xmlns:a16="http://schemas.microsoft.com/office/drawing/2014/main" id="{F2F85FC0-8B78-4DF5-B8C3-EFE7F5FAB7DA}"/>
                  </a:ext>
                </a:extLst>
              </p:cNvPr>
              <p:cNvCxnSpPr>
                <a:cxnSpLocks/>
              </p:cNvCxnSpPr>
              <p:nvPr/>
            </p:nvCxnSpPr>
            <p:spPr>
              <a:xfrm flipH="1">
                <a:off x="7759666" y="5184256"/>
                <a:ext cx="55175" cy="589983"/>
              </a:xfrm>
              <a:prstGeom prst="line">
                <a:avLst/>
              </a:prstGeom>
              <a:ln w="28575">
                <a:solidFill>
                  <a:schemeClr val="bg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5FD0C8-CE9C-45D9-923A-D83A83A87203}"/>
                  </a:ext>
                </a:extLst>
              </p:cNvPr>
              <p:cNvCxnSpPr>
                <a:cxnSpLocks/>
              </p:cNvCxnSpPr>
              <p:nvPr/>
            </p:nvCxnSpPr>
            <p:spPr>
              <a:xfrm flipH="1">
                <a:off x="7834561" y="4890402"/>
                <a:ext cx="503016" cy="293855"/>
              </a:xfrm>
              <a:prstGeom prst="line">
                <a:avLst/>
              </a:prstGeom>
              <a:ln w="28575">
                <a:solidFill>
                  <a:schemeClr val="bg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C092620-8F2F-487F-A956-F551BCBD7581}"/>
                  </a:ext>
                </a:extLst>
              </p:cNvPr>
              <p:cNvCxnSpPr>
                <a:cxnSpLocks/>
              </p:cNvCxnSpPr>
              <p:nvPr/>
            </p:nvCxnSpPr>
            <p:spPr>
              <a:xfrm flipH="1">
                <a:off x="7778140" y="4890402"/>
                <a:ext cx="554279" cy="870377"/>
              </a:xfrm>
              <a:prstGeom prst="line">
                <a:avLst/>
              </a:prstGeom>
              <a:ln w="28575">
                <a:solidFill>
                  <a:schemeClr val="bg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3" name="TextBox 132">
              <a:extLst>
                <a:ext uri="{FF2B5EF4-FFF2-40B4-BE49-F238E27FC236}">
                  <a16:creationId xmlns:a16="http://schemas.microsoft.com/office/drawing/2014/main" id="{7A2283B3-CCE1-43DF-AC71-317DE3EB06F9}"/>
                </a:ext>
              </a:extLst>
            </p:cNvPr>
            <p:cNvSpPr txBox="1"/>
            <p:nvPr/>
          </p:nvSpPr>
          <p:spPr>
            <a:xfrm>
              <a:off x="9308316" y="2346342"/>
              <a:ext cx="2466754" cy="313932"/>
            </a:xfrm>
            <a:prstGeom prst="rect">
              <a:avLst/>
            </a:prstGeom>
            <a:noFill/>
          </p:spPr>
          <p:txBody>
            <a:bodyPr wrap="square" lIns="0" tIns="0" rIns="0" bIns="0" rtlCol="0">
              <a:spAutoFit/>
            </a:bodyPr>
            <a:lstStyle/>
            <a:p>
              <a:pPr algn="ctr"/>
              <a:r>
                <a:rPr lang="en-US" sz="2040" dirty="0">
                  <a:solidFill>
                    <a:schemeClr val="bg1"/>
                  </a:solidFill>
                </a:rPr>
                <a:t>Global Operations</a:t>
              </a:r>
            </a:p>
          </p:txBody>
        </p:sp>
        <p:sp>
          <p:nvSpPr>
            <p:cNvPr id="134" name="Rectangle: Rounded Corners 133">
              <a:extLst>
                <a:ext uri="{FF2B5EF4-FFF2-40B4-BE49-F238E27FC236}">
                  <a16:creationId xmlns:a16="http://schemas.microsoft.com/office/drawing/2014/main" id="{49ACA723-B416-4534-8D54-31638600F34F}"/>
                </a:ext>
              </a:extLst>
            </p:cNvPr>
            <p:cNvSpPr/>
            <p:nvPr/>
          </p:nvSpPr>
          <p:spPr bwMode="auto">
            <a:xfrm>
              <a:off x="9175030" y="223284"/>
              <a:ext cx="2600040" cy="2112311"/>
            </a:xfrm>
            <a:prstGeom prst="roundRect">
              <a:avLst>
                <a:gd name="adj" fmla="val 11633"/>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noFill/>
                <a:ea typeface="Segoe UI" pitchFamily="34" charset="0"/>
                <a:cs typeface="Segoe UI" pitchFamily="34" charset="0"/>
              </a:endParaRPr>
            </a:p>
          </p:txBody>
        </p:sp>
      </p:grpSp>
      <p:grpSp>
        <p:nvGrpSpPr>
          <p:cNvPr id="2" name="Group 1">
            <a:extLst>
              <a:ext uri="{FF2B5EF4-FFF2-40B4-BE49-F238E27FC236}">
                <a16:creationId xmlns:a16="http://schemas.microsoft.com/office/drawing/2014/main" id="{A15D4797-ADF4-46E9-B29D-0A3636532D78}"/>
              </a:ext>
            </a:extLst>
          </p:cNvPr>
          <p:cNvGrpSpPr/>
          <p:nvPr/>
        </p:nvGrpSpPr>
        <p:grpSpPr>
          <a:xfrm>
            <a:off x="10321149" y="5846430"/>
            <a:ext cx="2422046" cy="958708"/>
            <a:chOff x="10321149" y="5846430"/>
            <a:chExt cx="2422046" cy="958708"/>
          </a:xfrm>
        </p:grpSpPr>
        <p:grpSp>
          <p:nvGrpSpPr>
            <p:cNvPr id="171" name="Group 170">
              <a:extLst>
                <a:ext uri="{FF2B5EF4-FFF2-40B4-BE49-F238E27FC236}">
                  <a16:creationId xmlns:a16="http://schemas.microsoft.com/office/drawing/2014/main" id="{D0D1052F-7635-4DF6-9D4D-407B09876D50}"/>
                </a:ext>
              </a:extLst>
            </p:cNvPr>
            <p:cNvGrpSpPr/>
            <p:nvPr/>
          </p:nvGrpSpPr>
          <p:grpSpPr>
            <a:xfrm>
              <a:off x="10421613" y="5846430"/>
              <a:ext cx="373041" cy="373041"/>
              <a:chOff x="9759558" y="5530090"/>
              <a:chExt cx="365760" cy="365760"/>
            </a:xfrm>
          </p:grpSpPr>
          <p:pic>
            <p:nvPicPr>
              <p:cNvPr id="156" name="Graphic 155" descr="Stop">
                <a:extLst>
                  <a:ext uri="{FF2B5EF4-FFF2-40B4-BE49-F238E27FC236}">
                    <a16:creationId xmlns:a16="http://schemas.microsoft.com/office/drawing/2014/main" id="{1FEB39B6-7777-4C57-A1D4-90DD446129D7}"/>
                  </a:ext>
                </a:extLst>
              </p:cNvPr>
              <p:cNvPicPr>
                <a:picLocks noChangeAspect="1"/>
              </p:cNvPicPr>
              <p:nvPr/>
            </p:nvPicPr>
            <p:blipFill>
              <a:blip r:embed="rId8">
                <a:extLst>
                  <a:ext uri="{96DAC541-7B7A-43D3-8B79-37D633B846F1}">
                    <asvg:svgBlip xmlns:asvg="http://schemas.microsoft.com/office/drawing/2016/SVG/main" r:embed="rId18"/>
                  </a:ext>
                </a:extLst>
              </a:blip>
              <a:stretch>
                <a:fillRect/>
              </a:stretch>
            </p:blipFill>
            <p:spPr>
              <a:xfrm>
                <a:off x="9759558" y="5530090"/>
                <a:ext cx="365760" cy="365760"/>
              </a:xfrm>
              <a:prstGeom prst="rect">
                <a:avLst/>
              </a:prstGeom>
            </p:spPr>
          </p:pic>
          <p:sp>
            <p:nvSpPr>
              <p:cNvPr id="158" name="TextBox 157">
                <a:extLst>
                  <a:ext uri="{FF2B5EF4-FFF2-40B4-BE49-F238E27FC236}">
                    <a16:creationId xmlns:a16="http://schemas.microsoft.com/office/drawing/2014/main" id="{9F005B0C-CCF2-4317-A04B-0E922330CEC9}"/>
                  </a:ext>
                </a:extLst>
              </p:cNvPr>
              <p:cNvSpPr txBox="1"/>
              <p:nvPr/>
            </p:nvSpPr>
            <p:spPr>
              <a:xfrm>
                <a:off x="9804215" y="5589860"/>
                <a:ext cx="276446" cy="251159"/>
              </a:xfrm>
              <a:prstGeom prst="rect">
                <a:avLst/>
              </a:prstGeom>
              <a:noFill/>
            </p:spPr>
            <p:txBody>
              <a:bodyPr wrap="square" lIns="0" tIns="0" rIns="0" bIns="0" rtlCol="0">
                <a:spAutoFit/>
              </a:bodyPr>
              <a:lstStyle/>
              <a:p>
                <a:pPr algn="ctr"/>
                <a:r>
                  <a:rPr lang="en-US" sz="1632" dirty="0"/>
                  <a:t>W</a:t>
                </a:r>
              </a:p>
            </p:txBody>
          </p:sp>
        </p:grpSp>
        <p:sp>
          <p:nvSpPr>
            <p:cNvPr id="159" name="TextBox 158">
              <a:extLst>
                <a:ext uri="{FF2B5EF4-FFF2-40B4-BE49-F238E27FC236}">
                  <a16:creationId xmlns:a16="http://schemas.microsoft.com/office/drawing/2014/main" id="{7538D8B7-5A3C-458E-B4C2-FD2F45E7A139}"/>
                </a:ext>
              </a:extLst>
            </p:cNvPr>
            <p:cNvSpPr txBox="1"/>
            <p:nvPr/>
          </p:nvSpPr>
          <p:spPr>
            <a:xfrm>
              <a:off x="10906442" y="5933343"/>
              <a:ext cx="1559024" cy="192135"/>
            </a:xfrm>
            <a:prstGeom prst="rect">
              <a:avLst/>
            </a:prstGeom>
            <a:noFill/>
          </p:spPr>
          <p:txBody>
            <a:bodyPr wrap="square" lIns="0" tIns="0" rIns="0" bIns="0" rtlCol="0">
              <a:spAutoFit/>
            </a:bodyPr>
            <a:lstStyle/>
            <a:p>
              <a:pPr algn="l"/>
              <a:r>
                <a:rPr lang="en-US" sz="1224" dirty="0">
                  <a:solidFill>
                    <a:schemeClr val="bg1"/>
                  </a:solidFill>
                </a:rPr>
                <a:t>Workload</a:t>
              </a:r>
            </a:p>
          </p:txBody>
        </p:sp>
        <p:sp>
          <p:nvSpPr>
            <p:cNvPr id="165" name="TextBox 164">
              <a:extLst>
                <a:ext uri="{FF2B5EF4-FFF2-40B4-BE49-F238E27FC236}">
                  <a16:creationId xmlns:a16="http://schemas.microsoft.com/office/drawing/2014/main" id="{C6307865-0355-4609-A0B2-32EC0E281EB6}"/>
                </a:ext>
              </a:extLst>
            </p:cNvPr>
            <p:cNvSpPr txBox="1"/>
            <p:nvPr/>
          </p:nvSpPr>
          <p:spPr>
            <a:xfrm>
              <a:off x="10893805" y="6264470"/>
              <a:ext cx="1826940" cy="192135"/>
            </a:xfrm>
            <a:prstGeom prst="rect">
              <a:avLst/>
            </a:prstGeom>
            <a:noFill/>
          </p:spPr>
          <p:txBody>
            <a:bodyPr wrap="square" lIns="0" tIns="0" rIns="0" bIns="0" rtlCol="0">
              <a:spAutoFit/>
            </a:bodyPr>
            <a:lstStyle/>
            <a:p>
              <a:pPr algn="l"/>
              <a:r>
                <a:rPr lang="en-US" sz="1224" dirty="0">
                  <a:solidFill>
                    <a:schemeClr val="bg1"/>
                  </a:solidFill>
                </a:rPr>
                <a:t>Landing Zones</a:t>
              </a:r>
            </a:p>
          </p:txBody>
        </p:sp>
        <p:sp>
          <p:nvSpPr>
            <p:cNvPr id="166" name="Rectangle 165">
              <a:extLst>
                <a:ext uri="{FF2B5EF4-FFF2-40B4-BE49-F238E27FC236}">
                  <a16:creationId xmlns:a16="http://schemas.microsoft.com/office/drawing/2014/main" id="{0866F447-B71C-4390-9F87-D1AD873FAABE}"/>
                </a:ext>
              </a:extLst>
            </p:cNvPr>
            <p:cNvSpPr/>
            <p:nvPr/>
          </p:nvSpPr>
          <p:spPr bwMode="auto">
            <a:xfrm>
              <a:off x="10321149" y="6291608"/>
              <a:ext cx="466302" cy="186521"/>
            </a:xfrm>
            <a:prstGeom prst="rect">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solidFill>
                  <a:srgbClr val="000000"/>
                </a:solidFill>
                <a:ea typeface="Segoe UI" pitchFamily="34" charset="0"/>
                <a:cs typeface="Segoe UI" pitchFamily="34" charset="0"/>
              </a:endParaRPr>
            </a:p>
          </p:txBody>
        </p:sp>
        <p:sp>
          <p:nvSpPr>
            <p:cNvPr id="168" name="Rectangle 167">
              <a:extLst>
                <a:ext uri="{FF2B5EF4-FFF2-40B4-BE49-F238E27FC236}">
                  <a16:creationId xmlns:a16="http://schemas.microsoft.com/office/drawing/2014/main" id="{72CBADA7-327D-4746-A487-83436837A5A2}"/>
                </a:ext>
              </a:extLst>
            </p:cNvPr>
            <p:cNvSpPr/>
            <p:nvPr/>
          </p:nvSpPr>
          <p:spPr bwMode="auto">
            <a:xfrm>
              <a:off x="10321149" y="6618617"/>
              <a:ext cx="466302" cy="18652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solidFill>
                  <a:srgbClr val="000000"/>
                </a:solidFill>
                <a:ea typeface="Segoe UI" pitchFamily="34" charset="0"/>
                <a:cs typeface="Segoe UI" pitchFamily="34" charset="0"/>
              </a:endParaRPr>
            </a:p>
          </p:txBody>
        </p:sp>
        <p:sp>
          <p:nvSpPr>
            <p:cNvPr id="170" name="TextBox 169">
              <a:extLst>
                <a:ext uri="{FF2B5EF4-FFF2-40B4-BE49-F238E27FC236}">
                  <a16:creationId xmlns:a16="http://schemas.microsoft.com/office/drawing/2014/main" id="{8A14119D-ED7C-417B-A35F-0738962DC924}"/>
                </a:ext>
              </a:extLst>
            </p:cNvPr>
            <p:cNvSpPr txBox="1"/>
            <p:nvPr/>
          </p:nvSpPr>
          <p:spPr>
            <a:xfrm>
              <a:off x="10916255" y="6602012"/>
              <a:ext cx="1826940" cy="192135"/>
            </a:xfrm>
            <a:prstGeom prst="rect">
              <a:avLst/>
            </a:prstGeom>
            <a:noFill/>
          </p:spPr>
          <p:txBody>
            <a:bodyPr wrap="square" lIns="0" tIns="0" rIns="0" bIns="0" rtlCol="0">
              <a:spAutoFit/>
            </a:bodyPr>
            <a:lstStyle/>
            <a:p>
              <a:pPr algn="l"/>
              <a:r>
                <a:rPr lang="en-US" sz="1224" dirty="0">
                  <a:solidFill>
                    <a:schemeClr val="bg1"/>
                  </a:solidFill>
                </a:rPr>
                <a:t>Platform Foundation</a:t>
              </a:r>
            </a:p>
          </p:txBody>
        </p:sp>
      </p:grpSp>
    </p:spTree>
    <p:custDataLst>
      <p:tags r:id="rId1"/>
    </p:custDataLst>
    <p:extLst>
      <p:ext uri="{BB962C8B-B14F-4D97-AF65-F5344CB8AC3E}">
        <p14:creationId xmlns:p14="http://schemas.microsoft.com/office/powerpoint/2010/main" val="5184347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25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1000"/>
                                        <p:tgtEl>
                                          <p:spTgt spid="130"/>
                                        </p:tgtEl>
                                      </p:cBhvr>
                                    </p:animEffect>
                                    <p:anim calcmode="lin" valueType="num">
                                      <p:cBhvr>
                                        <p:cTn id="8" dur="1000" fill="hold"/>
                                        <p:tgtEl>
                                          <p:spTgt spid="130"/>
                                        </p:tgtEl>
                                        <p:attrNameLst>
                                          <p:attrName>ppt_x</p:attrName>
                                        </p:attrNameLst>
                                      </p:cBhvr>
                                      <p:tavLst>
                                        <p:tav tm="0">
                                          <p:val>
                                            <p:strVal val="#ppt_x"/>
                                          </p:val>
                                        </p:tav>
                                        <p:tav tm="100000">
                                          <p:val>
                                            <p:strVal val="#ppt_x"/>
                                          </p:val>
                                        </p:tav>
                                      </p:tavLst>
                                    </p:anim>
                                    <p:anim calcmode="lin" valueType="num">
                                      <p:cBhvr>
                                        <p:cTn id="9" dur="1000" fill="hold"/>
                                        <p:tgtEl>
                                          <p:spTgt spid="13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9"/>
                                        </p:tgtEl>
                                        <p:attrNameLst>
                                          <p:attrName>style.visibility</p:attrName>
                                        </p:attrNameLst>
                                      </p:cBhvr>
                                      <p:to>
                                        <p:strVal val="visible"/>
                                      </p:to>
                                    </p:set>
                                    <p:animEffect transition="in" filter="fade">
                                      <p:cBhvr>
                                        <p:cTn id="14" dur="1000"/>
                                        <p:tgtEl>
                                          <p:spTgt spid="129"/>
                                        </p:tgtEl>
                                      </p:cBhvr>
                                    </p:animEffect>
                                    <p:anim calcmode="lin" valueType="num">
                                      <p:cBhvr>
                                        <p:cTn id="15" dur="1000" fill="hold"/>
                                        <p:tgtEl>
                                          <p:spTgt spid="129"/>
                                        </p:tgtEl>
                                        <p:attrNameLst>
                                          <p:attrName>ppt_x</p:attrName>
                                        </p:attrNameLst>
                                      </p:cBhvr>
                                      <p:tavLst>
                                        <p:tav tm="0">
                                          <p:val>
                                            <p:strVal val="#ppt_x"/>
                                          </p:val>
                                        </p:tav>
                                        <p:tav tm="100000">
                                          <p:val>
                                            <p:strVal val="#ppt_x"/>
                                          </p:val>
                                        </p:tav>
                                      </p:tavLst>
                                    </p:anim>
                                    <p:anim calcmode="lin" valueType="num">
                                      <p:cBhvr>
                                        <p:cTn id="16" dur="1000" fill="hold"/>
                                        <p:tgtEl>
                                          <p:spTgt spid="129"/>
                                        </p:tgtEl>
                                        <p:attrNameLst>
                                          <p:attrName>ppt_y</p:attrName>
                                        </p:attrNameLst>
                                      </p:cBhvr>
                                      <p:tavLst>
                                        <p:tav tm="0">
                                          <p:val>
                                            <p:strVal val="#ppt_y+.1"/>
                                          </p:val>
                                        </p:tav>
                                        <p:tav tm="100000">
                                          <p:val>
                                            <p:strVal val="#ppt_y"/>
                                          </p:val>
                                        </p:tav>
                                      </p:tavLst>
                                    </p:anim>
                                  </p:childTnLst>
                                </p:cTn>
                              </p:par>
                              <p:par>
                                <p:cTn id="17" presetID="1" presetClass="entr" presetSubtype="0" fill="hold" nodeType="withEffect">
                                  <p:stCondLst>
                                    <p:cond delay="50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131"/>
                                        </p:tgtEl>
                                        <p:attrNameLst>
                                          <p:attrName>style.visibility</p:attrName>
                                        </p:attrNameLst>
                                      </p:cBhvr>
                                      <p:to>
                                        <p:strVal val="visible"/>
                                      </p:to>
                                    </p:set>
                                    <p:animEffect transition="in" filter="fade">
                                      <p:cBhvr>
                                        <p:cTn id="23" dur="1000"/>
                                        <p:tgtEl>
                                          <p:spTgt spid="131"/>
                                        </p:tgtEl>
                                      </p:cBhvr>
                                    </p:animEffect>
                                    <p:anim calcmode="lin" valueType="num">
                                      <p:cBhvr>
                                        <p:cTn id="24" dur="1000" fill="hold"/>
                                        <p:tgtEl>
                                          <p:spTgt spid="131"/>
                                        </p:tgtEl>
                                        <p:attrNameLst>
                                          <p:attrName>ppt_x</p:attrName>
                                        </p:attrNameLst>
                                      </p:cBhvr>
                                      <p:tavLst>
                                        <p:tav tm="0">
                                          <p:val>
                                            <p:strVal val="#ppt_x"/>
                                          </p:val>
                                        </p:tav>
                                        <p:tav tm="100000">
                                          <p:val>
                                            <p:strVal val="#ppt_x"/>
                                          </p:val>
                                        </p:tav>
                                      </p:tavLst>
                                    </p:anim>
                                    <p:anim calcmode="lin" valueType="num">
                                      <p:cBhvr>
                                        <p:cTn id="25" dur="1000" fill="hold"/>
                                        <p:tgtEl>
                                          <p:spTgt spid="131"/>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135"/>
                                        </p:tgtEl>
                                        <p:attrNameLst>
                                          <p:attrName>style.visibility</p:attrName>
                                        </p:attrNameLst>
                                      </p:cBhvr>
                                      <p:to>
                                        <p:strVal val="visible"/>
                                      </p:to>
                                    </p:set>
                                    <p:animEffect transition="in" filter="fade">
                                      <p:cBhvr>
                                        <p:cTn id="30" dur="1000"/>
                                        <p:tgtEl>
                                          <p:spTgt spid="135"/>
                                        </p:tgtEl>
                                      </p:cBhvr>
                                    </p:animEffect>
                                    <p:anim calcmode="lin" valueType="num">
                                      <p:cBhvr>
                                        <p:cTn id="31" dur="1000" fill="hold"/>
                                        <p:tgtEl>
                                          <p:spTgt spid="135"/>
                                        </p:tgtEl>
                                        <p:attrNameLst>
                                          <p:attrName>ppt_x</p:attrName>
                                        </p:attrNameLst>
                                      </p:cBhvr>
                                      <p:tavLst>
                                        <p:tav tm="0">
                                          <p:val>
                                            <p:strVal val="#ppt_x"/>
                                          </p:val>
                                        </p:tav>
                                        <p:tav tm="100000">
                                          <p:val>
                                            <p:strVal val="#ppt_x"/>
                                          </p:val>
                                        </p:tav>
                                      </p:tavLst>
                                    </p:anim>
                                    <p:anim calcmode="lin" valueType="num">
                                      <p:cBhvr>
                                        <p:cTn id="32" dur="1000" fill="hold"/>
                                        <p:tgtEl>
                                          <p:spTgt spid="1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4D0C6-7C08-4E85-883E-9F00CF72AABF}"/>
              </a:ext>
            </a:extLst>
          </p:cNvPr>
          <p:cNvSpPr>
            <a:spLocks noGrp="1"/>
          </p:cNvSpPr>
          <p:nvPr>
            <p:ph type="title"/>
          </p:nvPr>
        </p:nvSpPr>
        <p:spPr>
          <a:xfrm>
            <a:off x="600855" y="466301"/>
            <a:ext cx="11237870" cy="984885"/>
          </a:xfrm>
        </p:spPr>
        <p:txBody>
          <a:bodyPr/>
          <a:lstStyle/>
          <a:p>
            <a:r>
              <a:rPr lang="en-US" sz="3600" dirty="0">
                <a:solidFill>
                  <a:schemeClr val="bg1"/>
                </a:solidFill>
              </a:rPr>
              <a:t>CAF Foundation blueprint</a:t>
            </a:r>
            <a:br>
              <a:rPr lang="en-US" dirty="0"/>
            </a:br>
            <a:r>
              <a:rPr lang="en-US" sz="2800" i="1" dirty="0">
                <a:solidFill>
                  <a:schemeClr val="accent2"/>
                </a:solidFill>
              </a:rPr>
              <a:t>Customer Story #1</a:t>
            </a:r>
            <a:endParaRPr lang="en-US" i="1" dirty="0">
              <a:solidFill>
                <a:schemeClr val="accent2"/>
              </a:solidFill>
            </a:endParaRPr>
          </a:p>
        </p:txBody>
      </p:sp>
      <p:graphicFrame>
        <p:nvGraphicFramePr>
          <p:cNvPr id="17" name="Table 8">
            <a:extLst>
              <a:ext uri="{FF2B5EF4-FFF2-40B4-BE49-F238E27FC236}">
                <a16:creationId xmlns:a16="http://schemas.microsoft.com/office/drawing/2014/main" id="{6B4DFDE1-3A98-42F5-9BDA-31BF328F8B1B}"/>
              </a:ext>
            </a:extLst>
          </p:cNvPr>
          <p:cNvGraphicFramePr>
            <a:graphicFrameLocks noGrp="1"/>
          </p:cNvGraphicFramePr>
          <p:nvPr>
            <p:extLst>
              <p:ext uri="{D42A27DB-BD31-4B8C-83A1-F6EECF244321}">
                <p14:modId xmlns:p14="http://schemas.microsoft.com/office/powerpoint/2010/main" val="2738343722"/>
              </p:ext>
            </p:extLst>
          </p:nvPr>
        </p:nvGraphicFramePr>
        <p:xfrm>
          <a:off x="4123884" y="3497262"/>
          <a:ext cx="7919418" cy="378222"/>
        </p:xfrm>
        <a:graphic>
          <a:graphicData uri="http://schemas.openxmlformats.org/drawingml/2006/table">
            <a:tbl>
              <a:tblPr firstRow="1" bandRow="1">
                <a:tableStyleId>{93296810-A885-4BE3-A3E7-6D5BEEA58F35}</a:tableStyleId>
              </a:tblPr>
              <a:tblGrid>
                <a:gridCol w="1319903">
                  <a:extLst>
                    <a:ext uri="{9D8B030D-6E8A-4147-A177-3AD203B41FA5}">
                      <a16:colId xmlns:a16="http://schemas.microsoft.com/office/drawing/2014/main" val="715924242"/>
                    </a:ext>
                  </a:extLst>
                </a:gridCol>
                <a:gridCol w="1319903">
                  <a:extLst>
                    <a:ext uri="{9D8B030D-6E8A-4147-A177-3AD203B41FA5}">
                      <a16:colId xmlns:a16="http://schemas.microsoft.com/office/drawing/2014/main" val="3321642936"/>
                    </a:ext>
                  </a:extLst>
                </a:gridCol>
                <a:gridCol w="1319903">
                  <a:extLst>
                    <a:ext uri="{9D8B030D-6E8A-4147-A177-3AD203B41FA5}">
                      <a16:colId xmlns:a16="http://schemas.microsoft.com/office/drawing/2014/main" val="2028026068"/>
                    </a:ext>
                  </a:extLst>
                </a:gridCol>
                <a:gridCol w="1319903">
                  <a:extLst>
                    <a:ext uri="{9D8B030D-6E8A-4147-A177-3AD203B41FA5}">
                      <a16:colId xmlns:a16="http://schemas.microsoft.com/office/drawing/2014/main" val="1041442840"/>
                    </a:ext>
                  </a:extLst>
                </a:gridCol>
                <a:gridCol w="1319903">
                  <a:extLst>
                    <a:ext uri="{9D8B030D-6E8A-4147-A177-3AD203B41FA5}">
                      <a16:colId xmlns:a16="http://schemas.microsoft.com/office/drawing/2014/main" val="133744216"/>
                    </a:ext>
                  </a:extLst>
                </a:gridCol>
                <a:gridCol w="1319903">
                  <a:extLst>
                    <a:ext uri="{9D8B030D-6E8A-4147-A177-3AD203B41FA5}">
                      <a16:colId xmlns:a16="http://schemas.microsoft.com/office/drawing/2014/main" val="3409004525"/>
                    </a:ext>
                  </a:extLst>
                </a:gridCol>
              </a:tblGrid>
              <a:tr h="378222">
                <a:tc>
                  <a:txBody>
                    <a:bodyPr/>
                    <a:lstStyle/>
                    <a:p>
                      <a:pPr algn="ctr"/>
                      <a:r>
                        <a:rPr lang="en-US" sz="1600" b="0" dirty="0">
                          <a:solidFill>
                            <a:schemeClr val="bg1"/>
                          </a:solidFill>
                        </a:rPr>
                        <a:t>Week 1</a:t>
                      </a:r>
                      <a:endParaRPr lang="en-US" sz="1600" b="0" dirty="0">
                        <a:solidFill>
                          <a:schemeClr val="bg1"/>
                        </a:solidFill>
                        <a:latin typeface="Segoe UI" panose="020B0502040204020203" pitchFamily="34" charset="0"/>
                        <a:cs typeface="Segoe UI" panose="020B0502040204020203" pitchFamily="34" charset="0"/>
                      </a:endParaRPr>
                    </a:p>
                  </a:txBody>
                  <a:tcPr marL="93260" marR="93260" marT="46630" marB="46630" anchor="ctr">
                    <a:solidFill>
                      <a:schemeClr val="tx2"/>
                    </a:solidFill>
                  </a:tcPr>
                </a:tc>
                <a:tc>
                  <a:txBody>
                    <a:bodyPr/>
                    <a:lstStyle/>
                    <a:p>
                      <a:pPr algn="ctr"/>
                      <a:r>
                        <a:rPr lang="en-US" sz="1600" b="0" dirty="0">
                          <a:solidFill>
                            <a:schemeClr val="bg1"/>
                          </a:solidFill>
                        </a:rPr>
                        <a:t>Week 4</a:t>
                      </a:r>
                      <a:endParaRPr lang="en-US" sz="1600" b="0" dirty="0">
                        <a:solidFill>
                          <a:schemeClr val="bg1"/>
                        </a:solidFill>
                        <a:latin typeface="Segoe UI" panose="020B0502040204020203" pitchFamily="34" charset="0"/>
                        <a:cs typeface="Segoe UI" panose="020B0502040204020203" pitchFamily="34" charset="0"/>
                      </a:endParaRPr>
                    </a:p>
                  </a:txBody>
                  <a:tcPr marL="93260" marR="93260" marT="46630" marB="46630" anchor="ctr">
                    <a:solidFill>
                      <a:schemeClr val="tx2"/>
                    </a:solidFill>
                  </a:tcPr>
                </a:tc>
                <a:tc>
                  <a:txBody>
                    <a:bodyPr/>
                    <a:lstStyle/>
                    <a:p>
                      <a:pPr algn="ctr"/>
                      <a:r>
                        <a:rPr lang="en-US" sz="1600" b="0" dirty="0">
                          <a:solidFill>
                            <a:schemeClr val="bg1"/>
                          </a:solidFill>
                        </a:rPr>
                        <a:t>Week 8</a:t>
                      </a:r>
                      <a:endParaRPr lang="en-US" sz="1600" b="0" dirty="0">
                        <a:solidFill>
                          <a:schemeClr val="bg1"/>
                        </a:solidFill>
                        <a:latin typeface="Segoe UI" panose="020B0502040204020203" pitchFamily="34" charset="0"/>
                        <a:cs typeface="Segoe UI" panose="020B0502040204020203" pitchFamily="34" charset="0"/>
                      </a:endParaRPr>
                    </a:p>
                  </a:txBody>
                  <a:tcPr marL="93260" marR="93260" marT="46630" marB="46630" anchor="ctr">
                    <a:solidFill>
                      <a:schemeClr val="tx2"/>
                    </a:solidFill>
                  </a:tcPr>
                </a:tc>
                <a:tc>
                  <a:txBody>
                    <a:bodyPr/>
                    <a:lstStyle/>
                    <a:p>
                      <a:pPr algn="ctr"/>
                      <a:r>
                        <a:rPr lang="en-US" sz="1600" b="0" dirty="0">
                          <a:solidFill>
                            <a:schemeClr val="bg1"/>
                          </a:solidFill>
                        </a:rPr>
                        <a:t>Week 12</a:t>
                      </a:r>
                      <a:endParaRPr lang="en-US" sz="1600" b="0" dirty="0">
                        <a:solidFill>
                          <a:schemeClr val="bg1"/>
                        </a:solidFill>
                        <a:latin typeface="Segoe UI" panose="020B0502040204020203" pitchFamily="34" charset="0"/>
                        <a:cs typeface="Segoe UI" panose="020B0502040204020203" pitchFamily="34" charset="0"/>
                      </a:endParaRPr>
                    </a:p>
                  </a:txBody>
                  <a:tcPr marL="93260" marR="93260" marT="46630" marB="46630" anchor="ctr">
                    <a:solidFill>
                      <a:schemeClr val="tx2"/>
                    </a:solidFill>
                  </a:tcPr>
                </a:tc>
                <a:tc>
                  <a:txBody>
                    <a:bodyPr/>
                    <a:lstStyle/>
                    <a:p>
                      <a:pPr algn="ctr"/>
                      <a:r>
                        <a:rPr lang="en-US" sz="1600" b="0" dirty="0">
                          <a:solidFill>
                            <a:schemeClr val="bg1"/>
                          </a:solidFill>
                        </a:rPr>
                        <a:t>Week 16</a:t>
                      </a:r>
                      <a:endParaRPr lang="en-US" sz="1600" b="0" dirty="0">
                        <a:solidFill>
                          <a:schemeClr val="bg1"/>
                        </a:solidFill>
                        <a:latin typeface="Segoe UI" panose="020B0502040204020203" pitchFamily="34" charset="0"/>
                        <a:cs typeface="Segoe UI" panose="020B0502040204020203" pitchFamily="34" charset="0"/>
                      </a:endParaRPr>
                    </a:p>
                  </a:txBody>
                  <a:tcPr marL="93260" marR="93260" marT="46630" marB="46630" anchor="ctr">
                    <a:solidFill>
                      <a:schemeClr val="tx2"/>
                    </a:solidFill>
                  </a:tcPr>
                </a:tc>
                <a:tc>
                  <a:txBody>
                    <a:bodyPr/>
                    <a:lstStyle/>
                    <a:p>
                      <a:pPr algn="ctr"/>
                      <a:r>
                        <a:rPr lang="en-US" sz="1600" b="0" dirty="0">
                          <a:solidFill>
                            <a:schemeClr val="bg1"/>
                          </a:solidFill>
                        </a:rPr>
                        <a:t>Week 20</a:t>
                      </a:r>
                      <a:endParaRPr lang="en-US" sz="1600" b="0" dirty="0">
                        <a:solidFill>
                          <a:schemeClr val="bg1"/>
                        </a:solidFill>
                        <a:latin typeface="Segoe UI" panose="020B0502040204020203" pitchFamily="34" charset="0"/>
                        <a:cs typeface="Segoe UI" panose="020B0502040204020203" pitchFamily="34" charset="0"/>
                      </a:endParaRPr>
                    </a:p>
                  </a:txBody>
                  <a:tcPr marL="93260" marR="93260" marT="46630" marB="46630" anchor="ctr">
                    <a:solidFill>
                      <a:schemeClr val="tx2"/>
                    </a:solidFill>
                  </a:tcPr>
                </a:tc>
                <a:extLst>
                  <a:ext uri="{0D108BD9-81ED-4DB2-BD59-A6C34878D82A}">
                    <a16:rowId xmlns:a16="http://schemas.microsoft.com/office/drawing/2014/main" val="2713296626"/>
                  </a:ext>
                </a:extLst>
              </a:tr>
            </a:tbl>
          </a:graphicData>
        </a:graphic>
      </p:graphicFrame>
      <p:grpSp>
        <p:nvGrpSpPr>
          <p:cNvPr id="3" name="Group 2">
            <a:extLst>
              <a:ext uri="{FF2B5EF4-FFF2-40B4-BE49-F238E27FC236}">
                <a16:creationId xmlns:a16="http://schemas.microsoft.com/office/drawing/2014/main" id="{C38DBE83-F1FD-4A70-BEA7-32DE92BFAA53}"/>
              </a:ext>
            </a:extLst>
          </p:cNvPr>
          <p:cNvGrpSpPr/>
          <p:nvPr/>
        </p:nvGrpSpPr>
        <p:grpSpPr>
          <a:xfrm>
            <a:off x="4505784" y="2437359"/>
            <a:ext cx="7852197" cy="2532109"/>
            <a:chOff x="4505784" y="2437359"/>
            <a:chExt cx="7852197" cy="2532109"/>
          </a:xfrm>
        </p:grpSpPr>
        <p:cxnSp>
          <p:nvCxnSpPr>
            <p:cNvPr id="20" name="Straight Connector 19">
              <a:extLst>
                <a:ext uri="{FF2B5EF4-FFF2-40B4-BE49-F238E27FC236}">
                  <a16:creationId xmlns:a16="http://schemas.microsoft.com/office/drawing/2014/main" id="{B08AA471-C8DB-4184-AABE-20D9A83C46AA}"/>
                </a:ext>
              </a:extLst>
            </p:cNvPr>
            <p:cNvCxnSpPr>
              <a:cxnSpLocks/>
            </p:cNvCxnSpPr>
            <p:nvPr/>
          </p:nvCxnSpPr>
          <p:spPr>
            <a:xfrm flipV="1">
              <a:off x="5375101" y="3857915"/>
              <a:ext cx="0" cy="457200"/>
            </a:xfrm>
            <a:prstGeom prst="line">
              <a:avLst/>
            </a:prstGeom>
            <a:ln w="25400">
              <a:solidFill>
                <a:schemeClr val="accent2"/>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802475B-CBFA-4F0A-8EBA-FFA3C800549F}"/>
                </a:ext>
              </a:extLst>
            </p:cNvPr>
            <p:cNvSpPr txBox="1"/>
            <p:nvPr/>
          </p:nvSpPr>
          <p:spPr>
            <a:xfrm>
              <a:off x="4505784" y="4314276"/>
              <a:ext cx="1936734" cy="531812"/>
            </a:xfrm>
            <a:prstGeom prst="rect">
              <a:avLst/>
            </a:prstGeom>
            <a:noFill/>
          </p:spPr>
          <p:txBody>
            <a:bodyPr wrap="square">
              <a:spAutoFit/>
            </a:bodyPr>
            <a:lstStyle/>
            <a:p>
              <a:r>
                <a:rPr lang="da-DK" sz="1428">
                  <a:solidFill>
                    <a:schemeClr val="bg2"/>
                  </a:solidFill>
                  <a:latin typeface="Segoe UI" panose="020B0502040204020203" pitchFamily="34" charset="0"/>
                  <a:cs typeface="Segoe UI" panose="020B0502040204020203" pitchFamily="34" charset="0"/>
                </a:rPr>
                <a:t>Initial</a:t>
              </a:r>
              <a:r>
                <a:rPr lang="da-DK" sz="1428" b="1">
                  <a:solidFill>
                    <a:schemeClr val="accent2"/>
                  </a:solidFill>
                  <a:latin typeface="Segoe UI" panose="020B0502040204020203" pitchFamily="34" charset="0"/>
                  <a:cs typeface="Segoe UI" panose="020B0502040204020203" pitchFamily="34" charset="0"/>
                </a:rPr>
                <a:t> landing zone deployed</a:t>
              </a:r>
            </a:p>
          </p:txBody>
        </p:sp>
        <p:cxnSp>
          <p:nvCxnSpPr>
            <p:cNvPr id="22" name="Straight Connector 21">
              <a:extLst>
                <a:ext uri="{FF2B5EF4-FFF2-40B4-BE49-F238E27FC236}">
                  <a16:creationId xmlns:a16="http://schemas.microsoft.com/office/drawing/2014/main" id="{6BF23E81-191F-41C7-8C55-9257C7C2C4CA}"/>
                </a:ext>
              </a:extLst>
            </p:cNvPr>
            <p:cNvCxnSpPr>
              <a:cxnSpLocks/>
            </p:cNvCxnSpPr>
            <p:nvPr/>
          </p:nvCxnSpPr>
          <p:spPr>
            <a:xfrm flipV="1">
              <a:off x="6697557" y="3074630"/>
              <a:ext cx="0" cy="457200"/>
            </a:xfrm>
            <a:prstGeom prst="line">
              <a:avLst/>
            </a:prstGeom>
            <a:ln w="25400">
              <a:solidFill>
                <a:schemeClr val="accent2"/>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CC5E7DF-0B10-4BC3-8602-0E0A14E51879}"/>
                </a:ext>
              </a:extLst>
            </p:cNvPr>
            <p:cNvCxnSpPr>
              <a:cxnSpLocks/>
            </p:cNvCxnSpPr>
            <p:nvPr/>
          </p:nvCxnSpPr>
          <p:spPr>
            <a:xfrm flipV="1">
              <a:off x="7969214" y="3857915"/>
              <a:ext cx="0" cy="457200"/>
            </a:xfrm>
            <a:prstGeom prst="line">
              <a:avLst/>
            </a:prstGeom>
            <a:ln w="25400">
              <a:solidFill>
                <a:schemeClr val="accent2"/>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593FE6D-E796-4F77-8E5A-88E084D73A02}"/>
                </a:ext>
              </a:extLst>
            </p:cNvPr>
            <p:cNvSpPr txBox="1"/>
            <p:nvPr/>
          </p:nvSpPr>
          <p:spPr>
            <a:xfrm>
              <a:off x="5061729" y="2502022"/>
              <a:ext cx="2218146" cy="531812"/>
            </a:xfrm>
            <a:prstGeom prst="rect">
              <a:avLst/>
            </a:prstGeom>
            <a:noFill/>
          </p:spPr>
          <p:txBody>
            <a:bodyPr wrap="square">
              <a:spAutoFit/>
            </a:bodyPr>
            <a:lstStyle/>
            <a:p>
              <a:r>
                <a:rPr lang="da-DK" sz="1428">
                  <a:solidFill>
                    <a:schemeClr val="bg1"/>
                  </a:solidFill>
                  <a:latin typeface="Segoe UI" panose="020B0502040204020203" pitchFamily="34" charset="0"/>
                  <a:cs typeface="Segoe UI" panose="020B0502040204020203" pitchFamily="34" charset="0"/>
                </a:rPr>
                <a:t>Deployed 3 low-risk production workloads</a:t>
              </a:r>
            </a:p>
          </p:txBody>
        </p:sp>
        <p:sp>
          <p:nvSpPr>
            <p:cNvPr id="25" name="TextBox 24">
              <a:extLst>
                <a:ext uri="{FF2B5EF4-FFF2-40B4-BE49-F238E27FC236}">
                  <a16:creationId xmlns:a16="http://schemas.microsoft.com/office/drawing/2014/main" id="{3AB12423-C629-4AE5-9141-6D52B873582F}"/>
                </a:ext>
              </a:extLst>
            </p:cNvPr>
            <p:cNvSpPr txBox="1"/>
            <p:nvPr/>
          </p:nvSpPr>
          <p:spPr>
            <a:xfrm>
              <a:off x="7066071" y="4437656"/>
              <a:ext cx="1806286" cy="531812"/>
            </a:xfrm>
            <a:prstGeom prst="rect">
              <a:avLst/>
            </a:prstGeom>
            <a:noFill/>
          </p:spPr>
          <p:txBody>
            <a:bodyPr wrap="square">
              <a:spAutoFit/>
            </a:bodyPr>
            <a:lstStyle/>
            <a:p>
              <a:r>
                <a:rPr lang="en-US" sz="1428" b="1" dirty="0">
                  <a:solidFill>
                    <a:schemeClr val="accent2"/>
                  </a:solidFill>
                  <a:latin typeface="Segoe UI" panose="020B0502040204020203" pitchFamily="34" charset="0"/>
                  <a:cs typeface="Segoe UI" panose="020B0502040204020203" pitchFamily="34" charset="0"/>
                </a:rPr>
                <a:t>Manage</a:t>
              </a:r>
              <a:r>
                <a:rPr lang="en-US" sz="1428" b="1" dirty="0">
                  <a:solidFill>
                    <a:schemeClr val="accent1"/>
                  </a:solidFill>
                  <a:latin typeface="Segoe UI" panose="020B0502040204020203" pitchFamily="34" charset="0"/>
                  <a:cs typeface="Segoe UI" panose="020B0502040204020203" pitchFamily="34" charset="0"/>
                </a:rPr>
                <a:t> </a:t>
              </a:r>
              <a:r>
                <a:rPr lang="en-US" sz="1428" dirty="0">
                  <a:solidFill>
                    <a:schemeClr val="bg1"/>
                  </a:solidFill>
                  <a:latin typeface="Segoe UI" panose="020B0502040204020203" pitchFamily="34" charset="0"/>
                  <a:cs typeface="Segoe UI" panose="020B0502040204020203" pitchFamily="34" charset="0"/>
                </a:rPr>
                <a:t>disciplines implemented</a:t>
              </a:r>
            </a:p>
          </p:txBody>
        </p:sp>
        <p:cxnSp>
          <p:nvCxnSpPr>
            <p:cNvPr id="26" name="Straight Connector 25">
              <a:extLst>
                <a:ext uri="{FF2B5EF4-FFF2-40B4-BE49-F238E27FC236}">
                  <a16:creationId xmlns:a16="http://schemas.microsoft.com/office/drawing/2014/main" id="{41A37242-B6AA-4AE5-AC10-5A26086F39AC}"/>
                </a:ext>
              </a:extLst>
            </p:cNvPr>
            <p:cNvCxnSpPr>
              <a:cxnSpLocks/>
            </p:cNvCxnSpPr>
            <p:nvPr/>
          </p:nvCxnSpPr>
          <p:spPr>
            <a:xfrm flipV="1">
              <a:off x="9343192" y="3066154"/>
              <a:ext cx="0" cy="457200"/>
            </a:xfrm>
            <a:prstGeom prst="line">
              <a:avLst/>
            </a:prstGeom>
            <a:ln w="25400">
              <a:solidFill>
                <a:schemeClr val="accent2"/>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39B5B06-0CBE-4088-8B73-A40BC37EA070}"/>
                </a:ext>
              </a:extLst>
            </p:cNvPr>
            <p:cNvSpPr txBox="1"/>
            <p:nvPr/>
          </p:nvSpPr>
          <p:spPr>
            <a:xfrm>
              <a:off x="8234119" y="2437359"/>
              <a:ext cx="2218146" cy="531812"/>
            </a:xfrm>
            <a:prstGeom prst="rect">
              <a:avLst/>
            </a:prstGeom>
            <a:noFill/>
          </p:spPr>
          <p:txBody>
            <a:bodyPr wrap="square">
              <a:spAutoFit/>
            </a:bodyPr>
            <a:lstStyle/>
            <a:p>
              <a:r>
                <a:rPr lang="da-DK" sz="1428" b="1">
                  <a:solidFill>
                    <a:schemeClr val="accent2"/>
                  </a:solidFill>
                  <a:latin typeface="Segoe UI" panose="020B0502040204020203" pitchFamily="34" charset="0"/>
                  <a:cs typeface="Segoe UI" panose="020B0502040204020203" pitchFamily="34" charset="0"/>
                </a:rPr>
                <a:t>Govern</a:t>
              </a:r>
              <a:r>
                <a:rPr lang="da-DK" sz="1428" b="1">
                  <a:solidFill>
                    <a:schemeClr val="accent1"/>
                  </a:solidFill>
                  <a:latin typeface="Segoe UI" panose="020B0502040204020203" pitchFamily="34" charset="0"/>
                  <a:cs typeface="Segoe UI" panose="020B0502040204020203" pitchFamily="34" charset="0"/>
                </a:rPr>
                <a:t> </a:t>
              </a:r>
              <a:r>
                <a:rPr lang="da-DK" sz="1428">
                  <a:solidFill>
                    <a:schemeClr val="bg1"/>
                  </a:solidFill>
                  <a:latin typeface="Segoe UI" panose="020B0502040204020203" pitchFamily="34" charset="0"/>
                  <a:cs typeface="Segoe UI" panose="020B0502040204020203" pitchFamily="34" charset="0"/>
                </a:rPr>
                <a:t>disciplines implemented</a:t>
              </a:r>
            </a:p>
          </p:txBody>
        </p:sp>
        <p:cxnSp>
          <p:nvCxnSpPr>
            <p:cNvPr id="28" name="Straight Connector 27">
              <a:extLst>
                <a:ext uri="{FF2B5EF4-FFF2-40B4-BE49-F238E27FC236}">
                  <a16:creationId xmlns:a16="http://schemas.microsoft.com/office/drawing/2014/main" id="{85E77216-CE17-4348-8D48-0EF2566A17C3}"/>
                </a:ext>
              </a:extLst>
            </p:cNvPr>
            <p:cNvCxnSpPr>
              <a:cxnSpLocks/>
            </p:cNvCxnSpPr>
            <p:nvPr/>
          </p:nvCxnSpPr>
          <p:spPr>
            <a:xfrm flipV="1">
              <a:off x="10586793" y="3851157"/>
              <a:ext cx="0" cy="457200"/>
            </a:xfrm>
            <a:prstGeom prst="line">
              <a:avLst/>
            </a:prstGeom>
            <a:ln w="25400">
              <a:solidFill>
                <a:schemeClr val="accent2"/>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F94BBC6-A95F-46A0-88E5-184306F1A72A}"/>
                </a:ext>
              </a:extLst>
            </p:cNvPr>
            <p:cNvSpPr txBox="1"/>
            <p:nvPr/>
          </p:nvSpPr>
          <p:spPr>
            <a:xfrm>
              <a:off x="9663676" y="4409680"/>
              <a:ext cx="2457439" cy="531812"/>
            </a:xfrm>
            <a:prstGeom prst="rect">
              <a:avLst/>
            </a:prstGeom>
            <a:noFill/>
          </p:spPr>
          <p:txBody>
            <a:bodyPr wrap="square">
              <a:spAutoFit/>
            </a:bodyPr>
            <a:lstStyle/>
            <a:p>
              <a:r>
                <a:rPr lang="da-DK" sz="1428">
                  <a:solidFill>
                    <a:schemeClr val="bg1"/>
                  </a:solidFill>
                  <a:latin typeface="Segoe UI" panose="020B0502040204020203" pitchFamily="34" charset="0"/>
                  <a:cs typeface="Segoe UI" panose="020B0502040204020203" pitchFamily="34" charset="0"/>
                </a:rPr>
                <a:t>Full-scale cloud </a:t>
              </a:r>
              <a:r>
                <a:rPr lang="da-DK" sz="1428" b="1">
                  <a:solidFill>
                    <a:schemeClr val="accent2"/>
                  </a:solidFill>
                  <a:latin typeface="Segoe UI" panose="020B0502040204020203" pitchFamily="34" charset="0"/>
                  <a:cs typeface="Segoe UI" panose="020B0502040204020203" pitchFamily="34" charset="0"/>
                </a:rPr>
                <a:t>deployment plan </a:t>
              </a:r>
              <a:r>
                <a:rPr lang="da-DK" sz="1428">
                  <a:solidFill>
                    <a:schemeClr val="bg1"/>
                  </a:solidFill>
                  <a:latin typeface="Segoe UI" panose="020B0502040204020203" pitchFamily="34" charset="0"/>
                  <a:cs typeface="Segoe UI" panose="020B0502040204020203" pitchFamily="34" charset="0"/>
                </a:rPr>
                <a:t>resumed</a:t>
              </a:r>
            </a:p>
          </p:txBody>
        </p:sp>
        <p:cxnSp>
          <p:nvCxnSpPr>
            <p:cNvPr id="30" name="Straight Connector 29">
              <a:extLst>
                <a:ext uri="{FF2B5EF4-FFF2-40B4-BE49-F238E27FC236}">
                  <a16:creationId xmlns:a16="http://schemas.microsoft.com/office/drawing/2014/main" id="{68F469A8-5DED-4A13-B186-B77928CE128F}"/>
                </a:ext>
              </a:extLst>
            </p:cNvPr>
            <p:cNvCxnSpPr>
              <a:cxnSpLocks/>
            </p:cNvCxnSpPr>
            <p:nvPr/>
          </p:nvCxnSpPr>
          <p:spPr>
            <a:xfrm flipV="1">
              <a:off x="11928384" y="2833003"/>
              <a:ext cx="0" cy="652822"/>
            </a:xfrm>
            <a:prstGeom prst="line">
              <a:avLst/>
            </a:prstGeom>
            <a:ln w="25400">
              <a:solidFill>
                <a:schemeClr val="accent2"/>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DE29833-9AC9-4A37-9515-E1DF0F533665}"/>
                </a:ext>
              </a:extLst>
            </p:cNvPr>
            <p:cNvSpPr txBox="1"/>
            <p:nvPr/>
          </p:nvSpPr>
          <p:spPr>
            <a:xfrm>
              <a:off x="10815354" y="2437359"/>
              <a:ext cx="1542627" cy="531812"/>
            </a:xfrm>
            <a:prstGeom prst="rect">
              <a:avLst/>
            </a:prstGeom>
            <a:noFill/>
          </p:spPr>
          <p:txBody>
            <a:bodyPr wrap="square">
              <a:spAutoFit/>
            </a:bodyPr>
            <a:lstStyle/>
            <a:p>
              <a:r>
                <a:rPr lang="da-DK" sz="1428">
                  <a:solidFill>
                    <a:schemeClr val="bg1"/>
                  </a:solidFill>
                  <a:latin typeface="Segoe UI" panose="020B0502040204020203" pitchFamily="34" charset="0"/>
                  <a:cs typeface="Segoe UI" panose="020B0502040204020203" pitchFamily="34" charset="0"/>
                </a:rPr>
                <a:t>CCoE team established</a:t>
              </a:r>
            </a:p>
          </p:txBody>
        </p:sp>
      </p:grpSp>
      <p:sp>
        <p:nvSpPr>
          <p:cNvPr id="19" name="Content Placeholder 2">
            <a:extLst>
              <a:ext uri="{FF2B5EF4-FFF2-40B4-BE49-F238E27FC236}">
                <a16:creationId xmlns:a16="http://schemas.microsoft.com/office/drawing/2014/main" id="{DAB18C8C-3E59-444F-9F16-EF0BF8AF1A83}"/>
              </a:ext>
            </a:extLst>
          </p:cNvPr>
          <p:cNvSpPr txBox="1">
            <a:spLocks/>
          </p:cNvSpPr>
          <p:nvPr/>
        </p:nvSpPr>
        <p:spPr>
          <a:xfrm>
            <a:off x="2431362" y="5725343"/>
            <a:ext cx="9611940" cy="1024147"/>
          </a:xfrm>
          <a:prstGeom prst="rect">
            <a:avLst/>
          </a:prstGeom>
          <a:noFill/>
        </p:spPr>
        <p:txBody>
          <a:bodyPr vert="horz" wrap="squar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1436" indent="-291436">
              <a:spcBef>
                <a:spcPts val="0"/>
              </a:spcBef>
              <a:buFont typeface="Arial" panose="020B0604020202020204" pitchFamily="34" charset="0"/>
              <a:buChar char="•"/>
            </a:pPr>
            <a:r>
              <a:rPr lang="en-US" sz="1632" dirty="0">
                <a:solidFill>
                  <a:schemeClr val="bg1"/>
                </a:solidFill>
                <a:latin typeface="Segoe UI" panose="020B0502040204020203" pitchFamily="34" charset="0"/>
                <a:ea typeface="Calibri" panose="020F0502020204030204" pitchFamily="34" charset="0"/>
              </a:rPr>
              <a:t>Creating landing zones unlocks cloud adoption through migration scenarios </a:t>
            </a:r>
          </a:p>
          <a:p>
            <a:pPr marL="291436" indent="-291436">
              <a:spcBef>
                <a:spcPts val="0"/>
              </a:spcBef>
              <a:buFont typeface="Arial" panose="020B0604020202020204" pitchFamily="34" charset="0"/>
              <a:buChar char="•"/>
            </a:pPr>
            <a:r>
              <a:rPr lang="en-US" sz="1632" dirty="0">
                <a:solidFill>
                  <a:schemeClr val="bg1"/>
                </a:solidFill>
                <a:latin typeface="Segoe UI" panose="020B0502040204020203" pitchFamily="34" charset="0"/>
                <a:ea typeface="Calibri" panose="020F0502020204030204" pitchFamily="34" charset="0"/>
              </a:rPr>
              <a:t>Understand customer approach – platform development velocity</a:t>
            </a:r>
          </a:p>
          <a:p>
            <a:pPr marL="291436" indent="-291436">
              <a:spcBef>
                <a:spcPts val="0"/>
              </a:spcBef>
              <a:buFont typeface="Arial" panose="020B0604020202020204" pitchFamily="34" charset="0"/>
              <a:buChar char="•"/>
            </a:pPr>
            <a:r>
              <a:rPr lang="en-US" sz="1632" dirty="0">
                <a:solidFill>
                  <a:schemeClr val="bg1"/>
                </a:solidFill>
                <a:latin typeface="Segoe UI" panose="020B0502040204020203" pitchFamily="34" charset="0"/>
                <a:ea typeface="Calibri" panose="020F0502020204030204" pitchFamily="34" charset="0"/>
              </a:rPr>
              <a:t>As the team gains skills &amp; confidence, they expanded scope &amp; took on more complex workloads</a:t>
            </a:r>
          </a:p>
        </p:txBody>
      </p:sp>
      <p:sp>
        <p:nvSpPr>
          <p:cNvPr id="29" name="TextBox 28">
            <a:extLst>
              <a:ext uri="{FF2B5EF4-FFF2-40B4-BE49-F238E27FC236}">
                <a16:creationId xmlns:a16="http://schemas.microsoft.com/office/drawing/2014/main" id="{B004534F-2B3E-48A0-A8FA-557DFC12AE56}"/>
              </a:ext>
            </a:extLst>
          </p:cNvPr>
          <p:cNvSpPr txBox="1"/>
          <p:nvPr/>
        </p:nvSpPr>
        <p:spPr>
          <a:xfrm>
            <a:off x="527791" y="6049994"/>
            <a:ext cx="1734984" cy="374846"/>
          </a:xfrm>
          <a:prstGeom prst="rect">
            <a:avLst/>
          </a:prstGeom>
          <a:noFill/>
        </p:spPr>
        <p:txBody>
          <a:bodyPr wrap="square" rtlCol="0">
            <a:spAutoFit/>
          </a:bodyPr>
          <a:lstStyle/>
          <a:p>
            <a:r>
              <a:rPr lang="en-US" sz="1836" b="1" dirty="0">
                <a:solidFill>
                  <a:schemeClr val="accent2"/>
                </a:solidFill>
                <a:latin typeface="Segoe UI" panose="020B0502040204020203" pitchFamily="34" charset="0"/>
                <a:cs typeface="Segoe UI" panose="020B0502040204020203" pitchFamily="34" charset="0"/>
              </a:rPr>
              <a:t>Key learnings</a:t>
            </a:r>
          </a:p>
        </p:txBody>
      </p:sp>
      <p:sp>
        <p:nvSpPr>
          <p:cNvPr id="5" name="Isosceles Triangle 4">
            <a:extLst>
              <a:ext uri="{FF2B5EF4-FFF2-40B4-BE49-F238E27FC236}">
                <a16:creationId xmlns:a16="http://schemas.microsoft.com/office/drawing/2014/main" id="{1337A38B-47C3-4C61-BE96-8B638D9F3BEC}"/>
              </a:ext>
            </a:extLst>
          </p:cNvPr>
          <p:cNvSpPr/>
          <p:nvPr/>
        </p:nvSpPr>
        <p:spPr bwMode="auto">
          <a:xfrm rot="5400000">
            <a:off x="2333013" y="3511084"/>
            <a:ext cx="2226068" cy="350577"/>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solidFill>
                <a:srgbClr val="000000"/>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FC6545F2-FF83-425E-90C0-F4CFAC74F23A}"/>
              </a:ext>
            </a:extLst>
          </p:cNvPr>
          <p:cNvSpPr txBox="1"/>
          <p:nvPr/>
        </p:nvSpPr>
        <p:spPr>
          <a:xfrm>
            <a:off x="721525" y="2859399"/>
            <a:ext cx="2094344" cy="1473545"/>
          </a:xfrm>
          <a:prstGeom prst="rect">
            <a:avLst/>
          </a:prstGeom>
          <a:noFill/>
        </p:spPr>
        <p:txBody>
          <a:bodyPr wrap="square">
            <a:spAutoFit/>
          </a:bodyPr>
          <a:lstStyle/>
          <a:p>
            <a:r>
              <a:rPr lang="da-DK" sz="1836" b="1" cap="small">
                <a:solidFill>
                  <a:schemeClr val="bg1"/>
                </a:solidFill>
                <a:latin typeface="Segoe UI" panose="020B0502040204020203" pitchFamily="34" charset="0"/>
                <a:cs typeface="Segoe UI" panose="020B0502040204020203" pitchFamily="34" charset="0"/>
              </a:rPr>
              <a:t>Situation</a:t>
            </a:r>
          </a:p>
          <a:p>
            <a:pPr marL="285750" indent="-285750">
              <a:buFont typeface="Arial" panose="020B0604020202020204" pitchFamily="34" charset="0"/>
              <a:buChar char="•"/>
            </a:pPr>
            <a:r>
              <a:rPr lang="en-US" sz="1428" dirty="0">
                <a:solidFill>
                  <a:schemeClr val="bg1"/>
                </a:solidFill>
              </a:rPr>
              <a:t>Complex technical decisions</a:t>
            </a:r>
          </a:p>
          <a:p>
            <a:pPr marL="285750" indent="-285750">
              <a:buFont typeface="Arial" panose="020B0604020202020204" pitchFamily="34" charset="0"/>
              <a:buChar char="•"/>
            </a:pPr>
            <a:r>
              <a:rPr lang="en-US" sz="1428" dirty="0">
                <a:solidFill>
                  <a:schemeClr val="bg1"/>
                </a:solidFill>
              </a:rPr>
              <a:t>100% parity between on-prem &amp; cloud</a:t>
            </a:r>
          </a:p>
        </p:txBody>
      </p:sp>
    </p:spTree>
    <p:custDataLst>
      <p:tags r:id="rId1"/>
    </p:custDataLst>
    <p:extLst>
      <p:ext uri="{BB962C8B-B14F-4D97-AF65-F5344CB8AC3E}">
        <p14:creationId xmlns:p14="http://schemas.microsoft.com/office/powerpoint/2010/main" val="242600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1000"/>
                                        <p:tgtEl>
                                          <p:spTgt spid="3"/>
                                        </p:tgtEl>
                                      </p:cBhvr>
                                    </p:animEffect>
                                  </p:childTnLst>
                                </p:cTn>
                              </p:par>
                              <p:par>
                                <p:cTn id="12" presetID="22" presetClass="entr" presetSubtype="8" fill="hold" nodeType="withEffect">
                                  <p:stCondLst>
                                    <p:cond delay="500"/>
                                  </p:stCondLst>
                                  <p:childTnLst>
                                    <p:set>
                                      <p:cBhvr>
                                        <p:cTn id="13" dur="1" fill="hold">
                                          <p:stCondLst>
                                            <p:cond delay="0"/>
                                          </p:stCondLst>
                                        </p:cTn>
                                        <p:tgtEl>
                                          <p:spTgt spid="17"/>
                                        </p:tgtEl>
                                        <p:attrNameLst>
                                          <p:attrName>style.visibility</p:attrName>
                                        </p:attrNameLst>
                                      </p:cBhvr>
                                      <p:to>
                                        <p:strVal val="visible"/>
                                      </p:to>
                                    </p:set>
                                    <p:animEffect transition="in" filter="wipe(left)">
                                      <p:cBhvr>
                                        <p:cTn id="14" dur="10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500" fill="hold"/>
                                        <p:tgtEl>
                                          <p:spTgt spid="29"/>
                                        </p:tgtEl>
                                        <p:attrNameLst>
                                          <p:attrName>ppt_x</p:attrName>
                                        </p:attrNameLst>
                                      </p:cBhvr>
                                      <p:tavLst>
                                        <p:tav tm="0">
                                          <p:val>
                                            <p:strVal val="#ppt_x"/>
                                          </p:val>
                                        </p:tav>
                                        <p:tav tm="100000">
                                          <p:val>
                                            <p:strVal val="#ppt_x"/>
                                          </p:val>
                                        </p:tav>
                                      </p:tavLst>
                                    </p:anim>
                                    <p:anim calcmode="lin" valueType="num">
                                      <p:cBhvr additive="base">
                                        <p:cTn id="2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9" grpId="0"/>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72479E-3FEF-408E-BF3F-05D722E97E24}"/>
              </a:ext>
            </a:extLst>
          </p:cNvPr>
          <p:cNvSpPr>
            <a:spLocks noGrp="1"/>
          </p:cNvSpPr>
          <p:nvPr>
            <p:ph sz="quarter" idx="10"/>
          </p:nvPr>
        </p:nvSpPr>
        <p:spPr>
          <a:xfrm>
            <a:off x="2444711" y="5726263"/>
            <a:ext cx="9611940" cy="1024147"/>
          </a:xfrm>
          <a:noFill/>
        </p:spPr>
        <p:txBody>
          <a:bodyPr anchor="ctr">
            <a:noAutofit/>
          </a:bodyPr>
          <a:lstStyle/>
          <a:p>
            <a:pPr marL="291436" indent="-291436">
              <a:spcBef>
                <a:spcPts val="0"/>
              </a:spcBef>
              <a:buFont typeface="Arial" panose="020B0604020202020204" pitchFamily="34" charset="0"/>
              <a:buChar char="•"/>
            </a:pPr>
            <a:r>
              <a:rPr lang="en-US" sz="1632" dirty="0">
                <a:solidFill>
                  <a:schemeClr val="bg1"/>
                </a:solidFill>
                <a:latin typeface="Segoe UI" panose="020B0502040204020203" pitchFamily="34" charset="0"/>
                <a:ea typeface="Calibri" panose="020F0502020204030204" pitchFamily="34" charset="0"/>
              </a:rPr>
              <a:t>Creating landing zones </a:t>
            </a:r>
            <a:r>
              <a:rPr lang="en-US" sz="1632" b="1" dirty="0">
                <a:solidFill>
                  <a:schemeClr val="bg1"/>
                </a:solidFill>
                <a:latin typeface="Segoe UI" panose="020B0502040204020203" pitchFamily="34" charset="0"/>
                <a:ea typeface="Calibri" panose="020F0502020204030204" pitchFamily="34" charset="0"/>
              </a:rPr>
              <a:t>at scale </a:t>
            </a:r>
            <a:r>
              <a:rPr lang="en-US" sz="1632" dirty="0">
                <a:solidFill>
                  <a:schemeClr val="bg1"/>
                </a:solidFill>
                <a:latin typeface="Segoe UI" panose="020B0502040204020203" pitchFamily="34" charset="0"/>
                <a:ea typeface="Calibri" panose="020F0502020204030204" pitchFamily="34" charset="0"/>
              </a:rPr>
              <a:t>to unlock cloud adoption through migration scenarios </a:t>
            </a:r>
          </a:p>
          <a:p>
            <a:pPr marL="291436" indent="-291436">
              <a:spcBef>
                <a:spcPts val="0"/>
              </a:spcBef>
              <a:buFont typeface="Arial" panose="020B0604020202020204" pitchFamily="34" charset="0"/>
              <a:buChar char="•"/>
            </a:pPr>
            <a:r>
              <a:rPr lang="en-US" sz="1632" dirty="0">
                <a:solidFill>
                  <a:schemeClr val="bg1"/>
                </a:solidFill>
                <a:latin typeface="Segoe UI" panose="020B0502040204020203" pitchFamily="34" charset="0"/>
                <a:ea typeface="Calibri" panose="020F0502020204030204" pitchFamily="34" charset="0"/>
              </a:rPr>
              <a:t>Understand customer approach – platform development velocity</a:t>
            </a:r>
          </a:p>
          <a:p>
            <a:pPr marL="291436" indent="-291436">
              <a:spcBef>
                <a:spcPts val="0"/>
              </a:spcBef>
              <a:buFont typeface="Arial" panose="020B0604020202020204" pitchFamily="34" charset="0"/>
              <a:buChar char="•"/>
            </a:pPr>
            <a:r>
              <a:rPr lang="en-US" sz="1632" dirty="0">
                <a:solidFill>
                  <a:schemeClr val="bg1"/>
                </a:solidFill>
                <a:latin typeface="Segoe UI" panose="020B0502040204020203" pitchFamily="34" charset="0"/>
                <a:ea typeface="Calibri" panose="020F0502020204030204" pitchFamily="34" charset="0"/>
              </a:rPr>
              <a:t>Workshop sessions with customer to address landing zones design decisions – design areas</a:t>
            </a:r>
          </a:p>
        </p:txBody>
      </p:sp>
      <p:sp>
        <p:nvSpPr>
          <p:cNvPr id="5" name="Title 1">
            <a:extLst>
              <a:ext uri="{FF2B5EF4-FFF2-40B4-BE49-F238E27FC236}">
                <a16:creationId xmlns:a16="http://schemas.microsoft.com/office/drawing/2014/main" id="{8BAA6A45-5164-4337-B383-35DEEF447849}"/>
              </a:ext>
            </a:extLst>
          </p:cNvPr>
          <p:cNvSpPr txBox="1">
            <a:spLocks/>
          </p:cNvSpPr>
          <p:nvPr/>
        </p:nvSpPr>
        <p:spPr>
          <a:xfrm>
            <a:off x="578803" y="454108"/>
            <a:ext cx="11575048" cy="135195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bg1"/>
                </a:solidFill>
                <a:latin typeface="Segoe UI Semibold" panose="020B0702040204020203" pitchFamily="34" charset="0"/>
                <a:cs typeface="Segoe UI Semibold" panose="020B0702040204020203" pitchFamily="34" charset="0"/>
              </a:rPr>
              <a:t>Enterprise-Scale Landing Zones</a:t>
            </a:r>
          </a:p>
          <a:p>
            <a:r>
              <a:rPr lang="en-US" sz="2800" i="1" dirty="0">
                <a:solidFill>
                  <a:schemeClr val="accent2"/>
                </a:solidFill>
                <a:latin typeface="Segoe UI Semibold" panose="020B0702040204020203" pitchFamily="34" charset="0"/>
                <a:cs typeface="Segoe UI Semibold" panose="020B0702040204020203" pitchFamily="34" charset="0"/>
              </a:rPr>
              <a:t>Customer story #2 </a:t>
            </a:r>
          </a:p>
        </p:txBody>
      </p:sp>
      <p:sp>
        <p:nvSpPr>
          <p:cNvPr id="34" name="TextBox 33">
            <a:extLst>
              <a:ext uri="{FF2B5EF4-FFF2-40B4-BE49-F238E27FC236}">
                <a16:creationId xmlns:a16="http://schemas.microsoft.com/office/drawing/2014/main" id="{5A601840-DAFD-4448-8C5D-31E1E6227FD6}"/>
              </a:ext>
            </a:extLst>
          </p:cNvPr>
          <p:cNvSpPr txBox="1"/>
          <p:nvPr/>
        </p:nvSpPr>
        <p:spPr>
          <a:xfrm>
            <a:off x="527791" y="6049994"/>
            <a:ext cx="1734984" cy="374846"/>
          </a:xfrm>
          <a:prstGeom prst="rect">
            <a:avLst/>
          </a:prstGeom>
          <a:noFill/>
        </p:spPr>
        <p:txBody>
          <a:bodyPr wrap="square" rtlCol="0">
            <a:spAutoFit/>
          </a:bodyPr>
          <a:lstStyle/>
          <a:p>
            <a:r>
              <a:rPr lang="en-US" sz="1836" b="1" dirty="0">
                <a:solidFill>
                  <a:schemeClr val="accent2"/>
                </a:solidFill>
                <a:latin typeface="Segoe UI" panose="020B0502040204020203" pitchFamily="34" charset="0"/>
                <a:cs typeface="Segoe UI" panose="020B0502040204020203" pitchFamily="34" charset="0"/>
              </a:rPr>
              <a:t>Key learnings</a:t>
            </a:r>
          </a:p>
        </p:txBody>
      </p:sp>
      <p:sp>
        <p:nvSpPr>
          <p:cNvPr id="6" name="TextBox 5">
            <a:extLst>
              <a:ext uri="{FF2B5EF4-FFF2-40B4-BE49-F238E27FC236}">
                <a16:creationId xmlns:a16="http://schemas.microsoft.com/office/drawing/2014/main" id="{C91F933E-04A3-4C5A-B5AB-A7F99E512184}"/>
              </a:ext>
            </a:extLst>
          </p:cNvPr>
          <p:cNvSpPr txBox="1"/>
          <p:nvPr/>
        </p:nvSpPr>
        <p:spPr>
          <a:xfrm>
            <a:off x="844860" y="3109450"/>
            <a:ext cx="1834181" cy="1034066"/>
          </a:xfrm>
          <a:prstGeom prst="rect">
            <a:avLst/>
          </a:prstGeom>
          <a:noFill/>
        </p:spPr>
        <p:txBody>
          <a:bodyPr wrap="square">
            <a:spAutoFit/>
          </a:bodyPr>
          <a:lstStyle/>
          <a:p>
            <a:r>
              <a:rPr lang="da-DK" sz="1836" b="1" cap="small">
                <a:solidFill>
                  <a:schemeClr val="bg1"/>
                </a:solidFill>
                <a:latin typeface="Segoe UI" panose="020B0502040204020203" pitchFamily="34" charset="0"/>
                <a:cs typeface="Segoe UI" panose="020B0502040204020203" pitchFamily="34" charset="0"/>
              </a:rPr>
              <a:t>Situation</a:t>
            </a:r>
          </a:p>
          <a:p>
            <a:r>
              <a:rPr lang="da-DK" sz="1428">
                <a:solidFill>
                  <a:schemeClr val="bg1"/>
                </a:solidFill>
                <a:latin typeface="Segoe UI" panose="020B0502040204020203" pitchFamily="34" charset="0"/>
                <a:cs typeface="Segoe UI" panose="020B0502040204020203" pitchFamily="34" charset="0"/>
              </a:rPr>
              <a:t>Existing ‘landing zone’, not ready for migration projects</a:t>
            </a:r>
          </a:p>
        </p:txBody>
      </p:sp>
      <p:sp>
        <p:nvSpPr>
          <p:cNvPr id="8" name="Isosceles Triangle 7">
            <a:extLst>
              <a:ext uri="{FF2B5EF4-FFF2-40B4-BE49-F238E27FC236}">
                <a16:creationId xmlns:a16="http://schemas.microsoft.com/office/drawing/2014/main" id="{2EB663D3-E52C-488D-A33A-334A19B9C962}"/>
              </a:ext>
            </a:extLst>
          </p:cNvPr>
          <p:cNvSpPr/>
          <p:nvPr/>
        </p:nvSpPr>
        <p:spPr bwMode="auto">
          <a:xfrm rot="5400000">
            <a:off x="1808778" y="3472052"/>
            <a:ext cx="2226068" cy="350577"/>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solidFill>
                <a:srgbClr val="000000"/>
              </a:solidFill>
              <a:ea typeface="Segoe UI" pitchFamily="34" charset="0"/>
              <a:cs typeface="Segoe UI" pitchFamily="34" charset="0"/>
            </a:endParaRPr>
          </a:p>
        </p:txBody>
      </p:sp>
      <p:graphicFrame>
        <p:nvGraphicFramePr>
          <p:cNvPr id="2" name="Table 8">
            <a:extLst>
              <a:ext uri="{FF2B5EF4-FFF2-40B4-BE49-F238E27FC236}">
                <a16:creationId xmlns:a16="http://schemas.microsoft.com/office/drawing/2014/main" id="{8B3C6F58-53C1-47E8-B377-DB496502FCE7}"/>
              </a:ext>
            </a:extLst>
          </p:cNvPr>
          <p:cNvGraphicFramePr>
            <a:graphicFrameLocks noGrp="1"/>
          </p:cNvGraphicFramePr>
          <p:nvPr>
            <p:extLst>
              <p:ext uri="{D42A27DB-BD31-4B8C-83A1-F6EECF244321}">
                <p14:modId xmlns:p14="http://schemas.microsoft.com/office/powerpoint/2010/main" val="1331476139"/>
              </p:ext>
            </p:extLst>
          </p:nvPr>
        </p:nvGraphicFramePr>
        <p:xfrm>
          <a:off x="3535241" y="3437371"/>
          <a:ext cx="7919418" cy="378222"/>
        </p:xfrm>
        <a:graphic>
          <a:graphicData uri="http://schemas.openxmlformats.org/drawingml/2006/table">
            <a:tbl>
              <a:tblPr firstRow="1" bandRow="1">
                <a:tableStyleId>{93296810-A885-4BE3-A3E7-6D5BEEA58F35}</a:tableStyleId>
              </a:tblPr>
              <a:tblGrid>
                <a:gridCol w="1319903">
                  <a:extLst>
                    <a:ext uri="{9D8B030D-6E8A-4147-A177-3AD203B41FA5}">
                      <a16:colId xmlns:a16="http://schemas.microsoft.com/office/drawing/2014/main" val="715924242"/>
                    </a:ext>
                  </a:extLst>
                </a:gridCol>
                <a:gridCol w="1319903">
                  <a:extLst>
                    <a:ext uri="{9D8B030D-6E8A-4147-A177-3AD203B41FA5}">
                      <a16:colId xmlns:a16="http://schemas.microsoft.com/office/drawing/2014/main" val="3321642936"/>
                    </a:ext>
                  </a:extLst>
                </a:gridCol>
                <a:gridCol w="1319903">
                  <a:extLst>
                    <a:ext uri="{9D8B030D-6E8A-4147-A177-3AD203B41FA5}">
                      <a16:colId xmlns:a16="http://schemas.microsoft.com/office/drawing/2014/main" val="2028026068"/>
                    </a:ext>
                  </a:extLst>
                </a:gridCol>
                <a:gridCol w="1319903">
                  <a:extLst>
                    <a:ext uri="{9D8B030D-6E8A-4147-A177-3AD203B41FA5}">
                      <a16:colId xmlns:a16="http://schemas.microsoft.com/office/drawing/2014/main" val="1041442840"/>
                    </a:ext>
                  </a:extLst>
                </a:gridCol>
                <a:gridCol w="1319903">
                  <a:extLst>
                    <a:ext uri="{9D8B030D-6E8A-4147-A177-3AD203B41FA5}">
                      <a16:colId xmlns:a16="http://schemas.microsoft.com/office/drawing/2014/main" val="133744216"/>
                    </a:ext>
                  </a:extLst>
                </a:gridCol>
                <a:gridCol w="1319903">
                  <a:extLst>
                    <a:ext uri="{9D8B030D-6E8A-4147-A177-3AD203B41FA5}">
                      <a16:colId xmlns:a16="http://schemas.microsoft.com/office/drawing/2014/main" val="3409004525"/>
                    </a:ext>
                  </a:extLst>
                </a:gridCol>
              </a:tblGrid>
              <a:tr h="378222">
                <a:tc>
                  <a:txBody>
                    <a:bodyPr/>
                    <a:lstStyle/>
                    <a:p>
                      <a:pPr algn="ctr"/>
                      <a:r>
                        <a:rPr lang="en-US" sz="1600" b="0" dirty="0">
                          <a:solidFill>
                            <a:schemeClr val="bg1"/>
                          </a:solidFill>
                        </a:rPr>
                        <a:t>Week 1</a:t>
                      </a:r>
                      <a:endParaRPr lang="en-US" sz="1600" b="0" dirty="0">
                        <a:solidFill>
                          <a:schemeClr val="bg1"/>
                        </a:solidFill>
                        <a:latin typeface="Segoe UI" panose="020B0502040204020203" pitchFamily="34" charset="0"/>
                        <a:cs typeface="Segoe UI" panose="020B0502040204020203" pitchFamily="34" charset="0"/>
                      </a:endParaRPr>
                    </a:p>
                  </a:txBody>
                  <a:tcPr marL="93260" marR="93260" marT="46630" marB="46630" anchor="ctr">
                    <a:solidFill>
                      <a:schemeClr val="tx2"/>
                    </a:solidFill>
                  </a:tcPr>
                </a:tc>
                <a:tc>
                  <a:txBody>
                    <a:bodyPr/>
                    <a:lstStyle/>
                    <a:p>
                      <a:pPr algn="ctr"/>
                      <a:r>
                        <a:rPr lang="en-US" sz="1600" b="0" dirty="0">
                          <a:solidFill>
                            <a:schemeClr val="bg1"/>
                          </a:solidFill>
                        </a:rPr>
                        <a:t>Week 4</a:t>
                      </a:r>
                      <a:endParaRPr lang="en-US" sz="1600" b="0" dirty="0">
                        <a:solidFill>
                          <a:schemeClr val="bg1"/>
                        </a:solidFill>
                        <a:latin typeface="Segoe UI" panose="020B0502040204020203" pitchFamily="34" charset="0"/>
                        <a:cs typeface="Segoe UI" panose="020B0502040204020203" pitchFamily="34" charset="0"/>
                      </a:endParaRPr>
                    </a:p>
                  </a:txBody>
                  <a:tcPr marL="93260" marR="93260" marT="46630" marB="46630" anchor="ctr">
                    <a:solidFill>
                      <a:schemeClr val="tx2"/>
                    </a:solidFill>
                  </a:tcPr>
                </a:tc>
                <a:tc>
                  <a:txBody>
                    <a:bodyPr/>
                    <a:lstStyle/>
                    <a:p>
                      <a:pPr algn="ctr"/>
                      <a:r>
                        <a:rPr lang="en-US" sz="1600" b="0" dirty="0">
                          <a:solidFill>
                            <a:schemeClr val="bg1"/>
                          </a:solidFill>
                        </a:rPr>
                        <a:t>Week 8</a:t>
                      </a:r>
                      <a:endParaRPr lang="en-US" sz="1600" b="0" dirty="0">
                        <a:solidFill>
                          <a:schemeClr val="bg1"/>
                        </a:solidFill>
                        <a:latin typeface="Segoe UI" panose="020B0502040204020203" pitchFamily="34" charset="0"/>
                        <a:cs typeface="Segoe UI" panose="020B0502040204020203" pitchFamily="34" charset="0"/>
                      </a:endParaRPr>
                    </a:p>
                  </a:txBody>
                  <a:tcPr marL="93260" marR="93260" marT="46630" marB="46630" anchor="ctr">
                    <a:solidFill>
                      <a:schemeClr val="tx2"/>
                    </a:solidFill>
                  </a:tcPr>
                </a:tc>
                <a:tc>
                  <a:txBody>
                    <a:bodyPr/>
                    <a:lstStyle/>
                    <a:p>
                      <a:pPr algn="ctr"/>
                      <a:r>
                        <a:rPr lang="en-US" sz="1600" b="0" dirty="0">
                          <a:solidFill>
                            <a:schemeClr val="bg1"/>
                          </a:solidFill>
                        </a:rPr>
                        <a:t>Week 12</a:t>
                      </a:r>
                      <a:endParaRPr lang="en-US" sz="1600" b="0" dirty="0">
                        <a:solidFill>
                          <a:schemeClr val="bg1"/>
                        </a:solidFill>
                        <a:latin typeface="Segoe UI" panose="020B0502040204020203" pitchFamily="34" charset="0"/>
                        <a:cs typeface="Segoe UI" panose="020B0502040204020203" pitchFamily="34" charset="0"/>
                      </a:endParaRPr>
                    </a:p>
                  </a:txBody>
                  <a:tcPr marL="93260" marR="93260" marT="46630" marB="46630" anchor="ctr">
                    <a:solidFill>
                      <a:schemeClr val="tx2"/>
                    </a:solidFill>
                  </a:tcPr>
                </a:tc>
                <a:tc>
                  <a:txBody>
                    <a:bodyPr/>
                    <a:lstStyle/>
                    <a:p>
                      <a:pPr algn="ctr"/>
                      <a:r>
                        <a:rPr lang="en-US" sz="1600" b="0" dirty="0">
                          <a:solidFill>
                            <a:schemeClr val="bg1"/>
                          </a:solidFill>
                        </a:rPr>
                        <a:t>Week 16</a:t>
                      </a:r>
                      <a:endParaRPr lang="en-US" sz="1600" b="0" dirty="0">
                        <a:solidFill>
                          <a:schemeClr val="bg1"/>
                        </a:solidFill>
                        <a:latin typeface="Segoe UI" panose="020B0502040204020203" pitchFamily="34" charset="0"/>
                        <a:cs typeface="Segoe UI" panose="020B0502040204020203" pitchFamily="34" charset="0"/>
                      </a:endParaRPr>
                    </a:p>
                  </a:txBody>
                  <a:tcPr marL="93260" marR="93260" marT="46630" marB="46630" anchor="ctr">
                    <a:solidFill>
                      <a:schemeClr val="tx2"/>
                    </a:solidFill>
                  </a:tcPr>
                </a:tc>
                <a:tc>
                  <a:txBody>
                    <a:bodyPr/>
                    <a:lstStyle/>
                    <a:p>
                      <a:pPr algn="ctr"/>
                      <a:r>
                        <a:rPr lang="en-US" sz="1600" b="0" dirty="0">
                          <a:solidFill>
                            <a:schemeClr val="bg1"/>
                          </a:solidFill>
                        </a:rPr>
                        <a:t>Week 20</a:t>
                      </a:r>
                      <a:endParaRPr lang="en-US" sz="1600" b="0" dirty="0">
                        <a:solidFill>
                          <a:schemeClr val="bg1"/>
                        </a:solidFill>
                        <a:latin typeface="Segoe UI" panose="020B0502040204020203" pitchFamily="34" charset="0"/>
                        <a:cs typeface="Segoe UI" panose="020B0502040204020203" pitchFamily="34" charset="0"/>
                      </a:endParaRPr>
                    </a:p>
                  </a:txBody>
                  <a:tcPr marL="93260" marR="93260" marT="46630" marB="46630" anchor="ctr">
                    <a:solidFill>
                      <a:schemeClr val="tx2"/>
                    </a:solidFill>
                  </a:tcPr>
                </a:tc>
                <a:extLst>
                  <a:ext uri="{0D108BD9-81ED-4DB2-BD59-A6C34878D82A}">
                    <a16:rowId xmlns:a16="http://schemas.microsoft.com/office/drawing/2014/main" val="2713296626"/>
                  </a:ext>
                </a:extLst>
              </a:tr>
            </a:tbl>
          </a:graphicData>
        </a:graphic>
      </p:graphicFrame>
      <p:grpSp>
        <p:nvGrpSpPr>
          <p:cNvPr id="46" name="Group 45">
            <a:extLst>
              <a:ext uri="{FF2B5EF4-FFF2-40B4-BE49-F238E27FC236}">
                <a16:creationId xmlns:a16="http://schemas.microsoft.com/office/drawing/2014/main" id="{A74B3149-D2EB-4D1C-94C2-CCFB8245773D}"/>
              </a:ext>
            </a:extLst>
          </p:cNvPr>
          <p:cNvGrpSpPr/>
          <p:nvPr/>
        </p:nvGrpSpPr>
        <p:grpSpPr>
          <a:xfrm>
            <a:off x="3430050" y="2268400"/>
            <a:ext cx="8723801" cy="2619409"/>
            <a:chOff x="3430050" y="2268400"/>
            <a:chExt cx="8723801" cy="2619409"/>
          </a:xfrm>
        </p:grpSpPr>
        <p:cxnSp>
          <p:nvCxnSpPr>
            <p:cNvPr id="4" name="Straight Connector 3">
              <a:extLst>
                <a:ext uri="{FF2B5EF4-FFF2-40B4-BE49-F238E27FC236}">
                  <a16:creationId xmlns:a16="http://schemas.microsoft.com/office/drawing/2014/main" id="{FF470B8F-0671-4BDA-85F9-66F5C9C04F76}"/>
                </a:ext>
              </a:extLst>
            </p:cNvPr>
            <p:cNvCxnSpPr>
              <a:cxnSpLocks/>
            </p:cNvCxnSpPr>
            <p:nvPr/>
          </p:nvCxnSpPr>
          <p:spPr>
            <a:xfrm flipV="1">
              <a:off x="6088422" y="3812990"/>
              <a:ext cx="0" cy="457200"/>
            </a:xfrm>
            <a:prstGeom prst="line">
              <a:avLst/>
            </a:prstGeom>
            <a:ln w="25400">
              <a:solidFill>
                <a:schemeClr val="accent2"/>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92CEC62-11A1-4C3A-9E22-966957AF341F}"/>
                </a:ext>
              </a:extLst>
            </p:cNvPr>
            <p:cNvSpPr txBox="1"/>
            <p:nvPr/>
          </p:nvSpPr>
          <p:spPr>
            <a:xfrm>
              <a:off x="4980790" y="4269351"/>
              <a:ext cx="2222171" cy="531812"/>
            </a:xfrm>
            <a:prstGeom prst="rect">
              <a:avLst/>
            </a:prstGeom>
            <a:noFill/>
          </p:spPr>
          <p:txBody>
            <a:bodyPr wrap="square">
              <a:spAutoFit/>
            </a:bodyPr>
            <a:lstStyle/>
            <a:p>
              <a:r>
                <a:rPr lang="da-DK" sz="1428" b="1">
                  <a:solidFill>
                    <a:schemeClr val="accent2"/>
                  </a:solidFill>
                  <a:latin typeface="Segoe UI" panose="020B0502040204020203" pitchFamily="34" charset="0"/>
                  <a:cs typeface="Segoe UI" panose="020B0502040204020203" pitchFamily="34" charset="0"/>
                </a:rPr>
                <a:t>Enterprise-Scale landing zones deployed</a:t>
              </a:r>
            </a:p>
          </p:txBody>
        </p:sp>
        <p:cxnSp>
          <p:nvCxnSpPr>
            <p:cNvPr id="14" name="Straight Connector 13">
              <a:extLst>
                <a:ext uri="{FF2B5EF4-FFF2-40B4-BE49-F238E27FC236}">
                  <a16:creationId xmlns:a16="http://schemas.microsoft.com/office/drawing/2014/main" id="{120A1A57-E98D-4F10-A8D4-C464C994EDA2}"/>
                </a:ext>
              </a:extLst>
            </p:cNvPr>
            <p:cNvCxnSpPr>
              <a:cxnSpLocks/>
            </p:cNvCxnSpPr>
            <p:nvPr/>
          </p:nvCxnSpPr>
          <p:spPr>
            <a:xfrm flipV="1">
              <a:off x="8754549" y="2984893"/>
              <a:ext cx="0" cy="457200"/>
            </a:xfrm>
            <a:prstGeom prst="line">
              <a:avLst/>
            </a:prstGeom>
            <a:ln w="25400">
              <a:solidFill>
                <a:schemeClr val="accent2"/>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50F712C-6677-40AA-8CBD-C583236BE95B}"/>
                </a:ext>
              </a:extLst>
            </p:cNvPr>
            <p:cNvSpPr txBox="1"/>
            <p:nvPr/>
          </p:nvSpPr>
          <p:spPr>
            <a:xfrm>
              <a:off x="7202962" y="2358751"/>
              <a:ext cx="2218146" cy="531812"/>
            </a:xfrm>
            <a:prstGeom prst="rect">
              <a:avLst/>
            </a:prstGeom>
            <a:noFill/>
          </p:spPr>
          <p:txBody>
            <a:bodyPr wrap="square">
              <a:spAutoFit/>
            </a:bodyPr>
            <a:lstStyle/>
            <a:p>
              <a:r>
                <a:rPr lang="da-DK" sz="1428">
                  <a:solidFill>
                    <a:schemeClr val="bg1"/>
                  </a:solidFill>
                  <a:latin typeface="Segoe UI" panose="020B0502040204020203" pitchFamily="34" charset="0"/>
                  <a:cs typeface="Segoe UI" panose="020B0502040204020203" pitchFamily="34" charset="0"/>
                </a:rPr>
                <a:t>Critical</a:t>
              </a:r>
              <a:r>
                <a:rPr lang="da-DK" sz="1428" b="1">
                  <a:solidFill>
                    <a:schemeClr val="accent2"/>
                  </a:solidFill>
                  <a:latin typeface="Segoe UI" panose="020B0502040204020203" pitchFamily="34" charset="0"/>
                  <a:cs typeface="Segoe UI" panose="020B0502040204020203" pitchFamily="34" charset="0"/>
                </a:rPr>
                <a:t> migration milestones completed</a:t>
              </a:r>
              <a:endParaRPr lang="da-DK" sz="1428">
                <a:solidFill>
                  <a:schemeClr val="bg1"/>
                </a:solidFill>
                <a:latin typeface="Segoe UI" panose="020B0502040204020203" pitchFamily="34" charset="0"/>
                <a:cs typeface="Segoe UI" panose="020B0502040204020203" pitchFamily="34" charset="0"/>
              </a:endParaRPr>
            </a:p>
          </p:txBody>
        </p:sp>
        <p:cxnSp>
          <p:nvCxnSpPr>
            <p:cNvPr id="19" name="Straight Connector 18">
              <a:extLst>
                <a:ext uri="{FF2B5EF4-FFF2-40B4-BE49-F238E27FC236}">
                  <a16:creationId xmlns:a16="http://schemas.microsoft.com/office/drawing/2014/main" id="{D508498F-4B48-480C-865A-4955807688FB}"/>
                </a:ext>
              </a:extLst>
            </p:cNvPr>
            <p:cNvCxnSpPr>
              <a:cxnSpLocks/>
            </p:cNvCxnSpPr>
            <p:nvPr/>
          </p:nvCxnSpPr>
          <p:spPr>
            <a:xfrm flipV="1">
              <a:off x="9235141" y="3797474"/>
              <a:ext cx="0" cy="457200"/>
            </a:xfrm>
            <a:prstGeom prst="line">
              <a:avLst/>
            </a:prstGeom>
            <a:ln w="25400">
              <a:solidFill>
                <a:schemeClr val="accent2"/>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5B27188-10A6-492C-AC37-E8808A926A4E}"/>
                </a:ext>
              </a:extLst>
            </p:cNvPr>
            <p:cNvSpPr txBox="1"/>
            <p:nvPr/>
          </p:nvSpPr>
          <p:spPr>
            <a:xfrm>
              <a:off x="8312024" y="4355997"/>
              <a:ext cx="2175049" cy="531812"/>
            </a:xfrm>
            <a:prstGeom prst="rect">
              <a:avLst/>
            </a:prstGeom>
            <a:noFill/>
          </p:spPr>
          <p:txBody>
            <a:bodyPr wrap="square">
              <a:spAutoFit/>
            </a:bodyPr>
            <a:lstStyle/>
            <a:p>
              <a:r>
                <a:rPr lang="da-DK" sz="1428">
                  <a:solidFill>
                    <a:schemeClr val="bg1"/>
                  </a:solidFill>
                  <a:latin typeface="Segoe UI" panose="020B0502040204020203" pitchFamily="34" charset="0"/>
                  <a:cs typeface="Segoe UI" panose="020B0502040204020203" pitchFamily="34" charset="0"/>
                </a:rPr>
                <a:t>Full-scale </a:t>
              </a:r>
              <a:r>
                <a:rPr lang="da-DK" sz="1428" b="1">
                  <a:solidFill>
                    <a:schemeClr val="accent2"/>
                  </a:solidFill>
                  <a:latin typeface="Segoe UI" panose="020B0502040204020203" pitchFamily="34" charset="0"/>
                  <a:cs typeface="Segoe UI" panose="020B0502040204020203" pitchFamily="34" charset="0"/>
                </a:rPr>
                <a:t>migration plan </a:t>
              </a:r>
              <a:r>
                <a:rPr lang="da-DK" sz="1428">
                  <a:solidFill>
                    <a:schemeClr val="bg1"/>
                  </a:solidFill>
                  <a:latin typeface="Segoe UI" panose="020B0502040204020203" pitchFamily="34" charset="0"/>
                  <a:cs typeface="Segoe UI" panose="020B0502040204020203" pitchFamily="34" charset="0"/>
                </a:rPr>
                <a:t>resumed</a:t>
              </a:r>
            </a:p>
          </p:txBody>
        </p:sp>
        <p:cxnSp>
          <p:nvCxnSpPr>
            <p:cNvPr id="39" name="Straight Connector 38">
              <a:extLst>
                <a:ext uri="{FF2B5EF4-FFF2-40B4-BE49-F238E27FC236}">
                  <a16:creationId xmlns:a16="http://schemas.microsoft.com/office/drawing/2014/main" id="{C7BECEDE-6835-4664-BCBE-C50EFF84DCA8}"/>
                </a:ext>
              </a:extLst>
            </p:cNvPr>
            <p:cNvCxnSpPr>
              <a:cxnSpLocks/>
            </p:cNvCxnSpPr>
            <p:nvPr/>
          </p:nvCxnSpPr>
          <p:spPr>
            <a:xfrm flipV="1">
              <a:off x="11339741" y="2987917"/>
              <a:ext cx="0" cy="457200"/>
            </a:xfrm>
            <a:prstGeom prst="line">
              <a:avLst/>
            </a:prstGeom>
            <a:ln w="25400">
              <a:solidFill>
                <a:schemeClr val="accent2"/>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A28FE0C-6C04-44BF-8946-CA08DE0AD5DB}"/>
                </a:ext>
              </a:extLst>
            </p:cNvPr>
            <p:cNvSpPr txBox="1"/>
            <p:nvPr/>
          </p:nvSpPr>
          <p:spPr>
            <a:xfrm>
              <a:off x="10188619" y="2268400"/>
              <a:ext cx="1965232" cy="531812"/>
            </a:xfrm>
            <a:prstGeom prst="rect">
              <a:avLst/>
            </a:prstGeom>
            <a:noFill/>
          </p:spPr>
          <p:txBody>
            <a:bodyPr wrap="square">
              <a:spAutoFit/>
            </a:bodyPr>
            <a:lstStyle/>
            <a:p>
              <a:r>
                <a:rPr lang="en-US" sz="1428" b="1" dirty="0">
                  <a:solidFill>
                    <a:schemeClr val="accent2"/>
                  </a:solidFill>
                  <a:latin typeface="Segoe UI" panose="020B0502040204020203" pitchFamily="34" charset="0"/>
                  <a:cs typeface="Segoe UI" panose="020B0502040204020203" pitchFamily="34" charset="0"/>
                </a:rPr>
                <a:t>Additional </a:t>
              </a:r>
              <a:r>
                <a:rPr lang="en-US" sz="1428" dirty="0">
                  <a:solidFill>
                    <a:schemeClr val="bg1"/>
                  </a:solidFill>
                  <a:latin typeface="Segoe UI" panose="020B0502040204020203" pitchFamily="34" charset="0"/>
                  <a:cs typeface="Segoe UI" panose="020B0502040204020203" pitchFamily="34" charset="0"/>
                </a:rPr>
                <a:t>migration and new </a:t>
              </a:r>
              <a:r>
                <a:rPr lang="en-US" sz="1428" b="1" dirty="0">
                  <a:solidFill>
                    <a:schemeClr val="accent2"/>
                  </a:solidFill>
                  <a:latin typeface="Segoe UI" panose="020B0502040204020203" pitchFamily="34" charset="0"/>
                  <a:cs typeface="Segoe UI" panose="020B0502040204020203" pitchFamily="34" charset="0"/>
                </a:rPr>
                <a:t>projects </a:t>
              </a:r>
              <a:endParaRPr lang="en-US" sz="1428" dirty="0">
                <a:solidFill>
                  <a:schemeClr val="bg1"/>
                </a:solidFill>
                <a:latin typeface="Segoe UI" panose="020B0502040204020203" pitchFamily="34" charset="0"/>
                <a:cs typeface="Segoe UI" panose="020B0502040204020203" pitchFamily="34" charset="0"/>
              </a:endParaRPr>
            </a:p>
          </p:txBody>
        </p:sp>
        <p:cxnSp>
          <p:nvCxnSpPr>
            <p:cNvPr id="43" name="Straight Connector 42">
              <a:extLst>
                <a:ext uri="{FF2B5EF4-FFF2-40B4-BE49-F238E27FC236}">
                  <a16:creationId xmlns:a16="http://schemas.microsoft.com/office/drawing/2014/main" id="{58E7A563-1C4F-49DC-BA65-6CA9E3E5D73B}"/>
                </a:ext>
              </a:extLst>
            </p:cNvPr>
            <p:cNvCxnSpPr>
              <a:cxnSpLocks/>
            </p:cNvCxnSpPr>
            <p:nvPr/>
          </p:nvCxnSpPr>
          <p:spPr>
            <a:xfrm flipV="1">
              <a:off x="4717892" y="2994028"/>
              <a:ext cx="0" cy="457200"/>
            </a:xfrm>
            <a:prstGeom prst="line">
              <a:avLst/>
            </a:prstGeom>
            <a:ln w="25400">
              <a:solidFill>
                <a:schemeClr val="accent2"/>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575D8D6D-9BE6-420F-B6C3-E8B7A44B8687}"/>
                </a:ext>
              </a:extLst>
            </p:cNvPr>
            <p:cNvSpPr txBox="1"/>
            <p:nvPr/>
          </p:nvSpPr>
          <p:spPr>
            <a:xfrm>
              <a:off x="3430050" y="2373419"/>
              <a:ext cx="2252231" cy="531812"/>
            </a:xfrm>
            <a:prstGeom prst="rect">
              <a:avLst/>
            </a:prstGeom>
            <a:noFill/>
          </p:spPr>
          <p:txBody>
            <a:bodyPr wrap="square">
              <a:spAutoFit/>
            </a:bodyPr>
            <a:lstStyle/>
            <a:p>
              <a:r>
                <a:rPr lang="da-DK" sz="1428" b="1">
                  <a:solidFill>
                    <a:schemeClr val="accent2"/>
                  </a:solidFill>
                  <a:latin typeface="Segoe UI" panose="020B0502040204020203" pitchFamily="34" charset="0"/>
                  <a:cs typeface="Segoe UI" panose="020B0502040204020203" pitchFamily="34" charset="0"/>
                </a:rPr>
                <a:t>Vision agreed on</a:t>
              </a:r>
              <a:r>
                <a:rPr lang="da-DK" sz="1428">
                  <a:solidFill>
                    <a:schemeClr val="bg1"/>
                  </a:solidFill>
                  <a:latin typeface="Segoe UI" panose="020B0502040204020203" pitchFamily="34" charset="0"/>
                  <a:cs typeface="Segoe UI" panose="020B0502040204020203" pitchFamily="34" charset="0"/>
                </a:rPr>
                <a:t> and implementation to start</a:t>
              </a:r>
            </a:p>
          </p:txBody>
        </p:sp>
      </p:grpSp>
    </p:spTree>
    <p:custDataLst>
      <p:tags r:id="rId1"/>
    </p:custDataLst>
    <p:extLst>
      <p:ext uri="{BB962C8B-B14F-4D97-AF65-F5344CB8AC3E}">
        <p14:creationId xmlns:p14="http://schemas.microsoft.com/office/powerpoint/2010/main" val="6143866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500"/>
                                  </p:stCondLst>
                                  <p:childTnLst>
                                    <p:set>
                                      <p:cBhvr>
                                        <p:cTn id="10" dur="1" fill="hold">
                                          <p:stCondLst>
                                            <p:cond delay="0"/>
                                          </p:stCondLst>
                                        </p:cTn>
                                        <p:tgtEl>
                                          <p:spTgt spid="46"/>
                                        </p:tgtEl>
                                        <p:attrNameLst>
                                          <p:attrName>style.visibility</p:attrName>
                                        </p:attrNameLst>
                                      </p:cBhvr>
                                      <p:to>
                                        <p:strVal val="visible"/>
                                      </p:to>
                                    </p:set>
                                    <p:animEffect transition="in" filter="wipe(left)">
                                      <p:cBhvr>
                                        <p:cTn id="11" dur="1000"/>
                                        <p:tgtEl>
                                          <p:spTgt spid="46"/>
                                        </p:tgtEl>
                                      </p:cBhvr>
                                    </p:animEffect>
                                  </p:childTnLst>
                                </p:cTn>
                              </p:par>
                              <p:par>
                                <p:cTn id="12" presetID="22" presetClass="entr" presetSubtype="8" fill="hold" nodeType="withEffect">
                                  <p:stCondLst>
                                    <p:cond delay="50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10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1000"/>
                                        <p:tgtEl>
                                          <p:spTgt spid="3">
                                            <p:txEl>
                                              <p:pRg st="0" end="0"/>
                                            </p:txEl>
                                          </p:spTgt>
                                        </p:tgtEl>
                                      </p:cBhvr>
                                    </p:animEffect>
                                    <p:anim calcmode="lin" valueType="num">
                                      <p:cBhvr>
                                        <p:cTn id="20"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1000"/>
                                        <p:tgtEl>
                                          <p:spTgt spid="3">
                                            <p:txEl>
                                              <p:pRg st="1" end="1"/>
                                            </p:txEl>
                                          </p:spTgt>
                                        </p:tgtEl>
                                      </p:cBhvr>
                                    </p:animEffect>
                                    <p:anim calcmode="lin" valueType="num">
                                      <p:cBhvr>
                                        <p:cTn id="2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1000"/>
                                        <p:tgtEl>
                                          <p:spTgt spid="3">
                                            <p:txEl>
                                              <p:pRg st="2" end="2"/>
                                            </p:txEl>
                                          </p:spTgt>
                                        </p:tgtEl>
                                      </p:cBhvr>
                                    </p:animEffect>
                                    <p:anim calcmode="lin" valueType="num">
                                      <p:cBhvr>
                                        <p:cTn id="3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1000"/>
                                        <p:tgtEl>
                                          <p:spTgt spid="34"/>
                                        </p:tgtEl>
                                      </p:cBhvr>
                                    </p:animEffect>
                                    <p:anim calcmode="lin" valueType="num">
                                      <p:cBhvr>
                                        <p:cTn id="35" dur="1000" fill="hold"/>
                                        <p:tgtEl>
                                          <p:spTgt spid="34"/>
                                        </p:tgtEl>
                                        <p:attrNameLst>
                                          <p:attrName>ppt_x</p:attrName>
                                        </p:attrNameLst>
                                      </p:cBhvr>
                                      <p:tavLst>
                                        <p:tav tm="0">
                                          <p:val>
                                            <p:strVal val="#ppt_x"/>
                                          </p:val>
                                        </p:tav>
                                        <p:tav tm="100000">
                                          <p:val>
                                            <p:strVal val="#ppt_x"/>
                                          </p:val>
                                        </p:tav>
                                      </p:tavLst>
                                    </p:anim>
                                    <p:anim calcmode="lin" valueType="num">
                                      <p:cBhvr>
                                        <p:cTn id="36"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4" grpId="0"/>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p:txBody>
          <a:bodyPr/>
          <a:lstStyle/>
          <a:p>
            <a:r>
              <a:rPr lang="en-US" dirty="0"/>
              <a:t>Partner Opportunities</a:t>
            </a:r>
          </a:p>
        </p:txBody>
      </p:sp>
    </p:spTree>
    <p:extLst>
      <p:ext uri="{BB962C8B-B14F-4D97-AF65-F5344CB8AC3E}">
        <p14:creationId xmlns:p14="http://schemas.microsoft.com/office/powerpoint/2010/main" val="322082194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759B14-05B0-4743-8A17-DA70A4A15AED}"/>
              </a:ext>
            </a:extLst>
          </p:cNvPr>
          <p:cNvSpPr>
            <a:spLocks noGrp="1"/>
          </p:cNvSpPr>
          <p:nvPr>
            <p:ph type="title"/>
          </p:nvPr>
        </p:nvSpPr>
        <p:spPr>
          <a:xfrm>
            <a:off x="465138" y="567457"/>
            <a:ext cx="11530584" cy="657424"/>
          </a:xfrm>
        </p:spPr>
        <p:txBody>
          <a:bodyPr/>
          <a:lstStyle/>
          <a:p>
            <a:r>
              <a:rPr lang="en-US" sz="3600" dirty="0"/>
              <a:t>Start small and expand</a:t>
            </a:r>
          </a:p>
        </p:txBody>
      </p:sp>
      <p:sp>
        <p:nvSpPr>
          <p:cNvPr id="7" name="TextBox 6">
            <a:extLst>
              <a:ext uri="{FF2B5EF4-FFF2-40B4-BE49-F238E27FC236}">
                <a16:creationId xmlns:a16="http://schemas.microsoft.com/office/drawing/2014/main" id="{27DD2061-7C9E-4CA5-A910-FDE61381C5CF}"/>
              </a:ext>
            </a:extLst>
          </p:cNvPr>
          <p:cNvSpPr txBox="1"/>
          <p:nvPr/>
        </p:nvSpPr>
        <p:spPr>
          <a:xfrm>
            <a:off x="2370612" y="1259711"/>
            <a:ext cx="9740202" cy="657424"/>
          </a:xfrm>
          <a:prstGeom prst="rect">
            <a:avLst/>
          </a:prstGeom>
          <a:noFill/>
        </p:spPr>
        <p:txBody>
          <a:bodyPr wrap="square">
            <a:spAutoFit/>
          </a:bodyPr>
          <a:lstStyle/>
          <a:p>
            <a:pPr algn="r"/>
            <a:r>
              <a:rPr lang="en-US" sz="3672" dirty="0">
                <a:solidFill>
                  <a:schemeClr val="tx2"/>
                </a:solidFill>
                <a:latin typeface="+mj-lt"/>
                <a:sym typeface="Wingdings" panose="05000000000000000000" pitchFamily="2" charset="2"/>
              </a:rPr>
              <a:t> CAF Migration, Foundation &amp; Terraform</a:t>
            </a:r>
            <a:endParaRPr lang="en-US" sz="3672" dirty="0">
              <a:solidFill>
                <a:schemeClr val="tx2"/>
              </a:solidFill>
              <a:latin typeface="+mj-lt"/>
            </a:endParaRPr>
          </a:p>
        </p:txBody>
      </p:sp>
      <p:pic>
        <p:nvPicPr>
          <p:cNvPr id="3" name="Picture 2">
            <a:extLst>
              <a:ext uri="{FF2B5EF4-FFF2-40B4-BE49-F238E27FC236}">
                <a16:creationId xmlns:a16="http://schemas.microsoft.com/office/drawing/2014/main" id="{3360FE14-CEBB-4F9A-BD7E-8EA20FDDAEF3}"/>
              </a:ext>
            </a:extLst>
          </p:cNvPr>
          <p:cNvPicPr>
            <a:picLocks noChangeAspect="1"/>
          </p:cNvPicPr>
          <p:nvPr/>
        </p:nvPicPr>
        <p:blipFill rotWithShape="1">
          <a:blip r:embed="rId3"/>
          <a:srcRect l="5311" r="15024"/>
          <a:stretch/>
        </p:blipFill>
        <p:spPr>
          <a:xfrm>
            <a:off x="881" y="2233910"/>
            <a:ext cx="5693219" cy="4760615"/>
          </a:xfrm>
          <a:prstGeom prst="rect">
            <a:avLst/>
          </a:prstGeom>
        </p:spPr>
      </p:pic>
      <p:sp>
        <p:nvSpPr>
          <p:cNvPr id="5" name="Rectangle 4">
            <a:extLst>
              <a:ext uri="{FF2B5EF4-FFF2-40B4-BE49-F238E27FC236}">
                <a16:creationId xmlns:a16="http://schemas.microsoft.com/office/drawing/2014/main" id="{9A3C3C6A-0D65-4C84-8124-35B51D78FA00}"/>
              </a:ext>
            </a:extLst>
          </p:cNvPr>
          <p:cNvSpPr/>
          <p:nvPr/>
        </p:nvSpPr>
        <p:spPr bwMode="auto">
          <a:xfrm rot="10800000">
            <a:off x="-29328" y="2233909"/>
            <a:ext cx="5723429" cy="4760615"/>
          </a:xfrm>
          <a:prstGeom prst="rect">
            <a:avLst/>
          </a:prstGeom>
          <a:gradFill flip="none" rotWithShape="1">
            <a:gsLst>
              <a:gs pos="74000">
                <a:schemeClr val="bg1">
                  <a:alpha val="7000"/>
                </a:schemeClr>
              </a:gs>
              <a:gs pos="100000">
                <a:schemeClr val="bg1"/>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solidFill>
                <a:srgbClr val="000000"/>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FA7B2383-FD23-426F-A276-5DCBDA48CFF1}"/>
              </a:ext>
            </a:extLst>
          </p:cNvPr>
          <p:cNvSpPr/>
          <p:nvPr/>
        </p:nvSpPr>
        <p:spPr bwMode="auto">
          <a:xfrm rot="5400000">
            <a:off x="510358" y="1637814"/>
            <a:ext cx="4847234" cy="5866190"/>
          </a:xfrm>
          <a:prstGeom prst="rect">
            <a:avLst/>
          </a:prstGeom>
          <a:gradFill flip="none" rotWithShape="1">
            <a:gsLst>
              <a:gs pos="74000">
                <a:schemeClr val="bg1">
                  <a:alpha val="7000"/>
                </a:schemeClr>
              </a:gs>
              <a:gs pos="100000">
                <a:schemeClr val="bg1"/>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solidFill>
                <a:srgbClr val="000000"/>
              </a:solidFill>
              <a:ea typeface="Segoe UI" pitchFamily="34" charset="0"/>
              <a:cs typeface="Segoe UI" pitchFamily="34" charset="0"/>
            </a:endParaRPr>
          </a:p>
        </p:txBody>
      </p:sp>
      <p:sp>
        <p:nvSpPr>
          <p:cNvPr id="8" name="Text Placeholder 2">
            <a:extLst>
              <a:ext uri="{FF2B5EF4-FFF2-40B4-BE49-F238E27FC236}">
                <a16:creationId xmlns:a16="http://schemas.microsoft.com/office/drawing/2014/main" id="{1EAB3D9F-AE15-4D1D-B052-CB25C015FC55}"/>
              </a:ext>
            </a:extLst>
          </p:cNvPr>
          <p:cNvSpPr txBox="1">
            <a:spLocks/>
          </p:cNvSpPr>
          <p:nvPr/>
        </p:nvSpPr>
        <p:spPr>
          <a:xfrm>
            <a:off x="6218237" y="2147291"/>
            <a:ext cx="6167712" cy="430309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6298" indent="-466298">
              <a:buClr>
                <a:schemeClr val="accent4"/>
              </a:buClr>
              <a:buFont typeface="Wingdings" panose="05000000000000000000" pitchFamily="2" charset="2"/>
              <a:buChar char="þ"/>
            </a:pPr>
            <a:r>
              <a:rPr lang="en-US" sz="2448" dirty="0">
                <a:sym typeface="Wingdings" panose="05000000000000000000" pitchFamily="2" charset="2"/>
              </a:rPr>
              <a:t>Build something </a:t>
            </a:r>
            <a:r>
              <a:rPr lang="en-US" sz="2448" dirty="0">
                <a:solidFill>
                  <a:schemeClr val="tx2"/>
                </a:solidFill>
                <a:sym typeface="Wingdings" panose="05000000000000000000" pitchFamily="2" charset="2"/>
              </a:rPr>
              <a:t>quick and easy</a:t>
            </a:r>
          </a:p>
          <a:p>
            <a:pPr marL="466298" indent="-466298">
              <a:buClr>
                <a:schemeClr val="accent4"/>
              </a:buClr>
              <a:buFont typeface="Wingdings" panose="05000000000000000000" pitchFamily="2" charset="2"/>
              <a:buChar char="þ"/>
            </a:pPr>
            <a:r>
              <a:rPr lang="en-US" sz="2448" dirty="0">
                <a:sym typeface="Wingdings" panose="05000000000000000000" pitchFamily="2" charset="2"/>
              </a:rPr>
              <a:t>Understand business </a:t>
            </a:r>
            <a:r>
              <a:rPr lang="en-US" sz="2448" dirty="0">
                <a:solidFill>
                  <a:schemeClr val="tx2"/>
                </a:solidFill>
                <a:sym typeface="Wingdings" panose="05000000000000000000" pitchFamily="2" charset="2"/>
              </a:rPr>
              <a:t>priorities and motivations</a:t>
            </a:r>
          </a:p>
          <a:p>
            <a:pPr marL="466298" indent="-466298">
              <a:buClr>
                <a:schemeClr val="accent4"/>
              </a:buClr>
              <a:buFont typeface="Wingdings" panose="05000000000000000000" pitchFamily="2" charset="2"/>
              <a:buChar char="þ"/>
            </a:pPr>
            <a:r>
              <a:rPr lang="en-US" sz="2448" dirty="0">
                <a:sym typeface="Wingdings" panose="05000000000000000000" pitchFamily="2" charset="2"/>
              </a:rPr>
              <a:t>Validate desired </a:t>
            </a:r>
            <a:r>
              <a:rPr lang="en-US" sz="2448" dirty="0">
                <a:solidFill>
                  <a:schemeClr val="tx2"/>
                </a:solidFill>
                <a:sym typeface="Wingdings" panose="05000000000000000000" pitchFamily="2" charset="2"/>
              </a:rPr>
              <a:t>cloud operating model</a:t>
            </a:r>
          </a:p>
          <a:p>
            <a:pPr marL="466298" indent="-466298">
              <a:buClr>
                <a:schemeClr val="accent4"/>
              </a:buClr>
              <a:buFont typeface="Wingdings" panose="05000000000000000000" pitchFamily="2" charset="2"/>
              <a:buChar char="þ"/>
            </a:pPr>
            <a:r>
              <a:rPr lang="en-US" sz="2448" dirty="0">
                <a:sym typeface="Wingdings" panose="05000000000000000000" pitchFamily="2" charset="2"/>
              </a:rPr>
              <a:t>Define </a:t>
            </a:r>
            <a:r>
              <a:rPr lang="en-US" sz="2448" dirty="0">
                <a:solidFill>
                  <a:schemeClr val="tx2"/>
                </a:solidFill>
                <a:sym typeface="Wingdings" panose="05000000000000000000" pitchFamily="2" charset="2"/>
              </a:rPr>
              <a:t>governance, security, and compliance</a:t>
            </a:r>
          </a:p>
          <a:p>
            <a:pPr marL="466298" indent="-466298">
              <a:buClr>
                <a:schemeClr val="accent4"/>
              </a:buClr>
              <a:buFont typeface="Wingdings" panose="05000000000000000000" pitchFamily="2" charset="2"/>
              <a:buChar char="þ"/>
            </a:pPr>
            <a:r>
              <a:rPr lang="en-US" sz="2448" dirty="0">
                <a:sym typeface="Wingdings" panose="05000000000000000000" pitchFamily="2" charset="2"/>
              </a:rPr>
              <a:t>Support customer’s </a:t>
            </a:r>
            <a:r>
              <a:rPr lang="en-US" sz="2448" dirty="0">
                <a:solidFill>
                  <a:schemeClr val="tx2"/>
                </a:solidFill>
                <a:sym typeface="Wingdings" panose="05000000000000000000" pitchFamily="2" charset="2"/>
              </a:rPr>
              <a:t>skilling needs</a:t>
            </a:r>
          </a:p>
          <a:p>
            <a:pPr marL="466298" indent="-466298">
              <a:buClr>
                <a:schemeClr val="accent4"/>
              </a:buClr>
              <a:buFont typeface="Wingdings" panose="05000000000000000000" pitchFamily="2" charset="2"/>
              <a:buChar char="þ"/>
            </a:pPr>
            <a:r>
              <a:rPr lang="en-US" sz="2448" dirty="0">
                <a:sym typeface="Wingdings" panose="05000000000000000000" pitchFamily="2" charset="2"/>
              </a:rPr>
              <a:t>Design Azure landing zones, based on </a:t>
            </a:r>
            <a:r>
              <a:rPr lang="en-US" sz="2448" dirty="0">
                <a:solidFill>
                  <a:schemeClr val="tx2"/>
                </a:solidFill>
                <a:sym typeface="Wingdings" panose="05000000000000000000" pitchFamily="2" charset="2"/>
              </a:rPr>
              <a:t>design areas</a:t>
            </a:r>
          </a:p>
          <a:p>
            <a:pPr marL="466298" indent="-466298">
              <a:buClr>
                <a:schemeClr val="accent4"/>
              </a:buClr>
              <a:buFont typeface="Wingdings" panose="05000000000000000000" pitchFamily="2" charset="2"/>
              <a:buChar char="þ"/>
            </a:pPr>
            <a:r>
              <a:rPr lang="en-US" sz="2448" dirty="0">
                <a:solidFill>
                  <a:schemeClr val="tx2"/>
                </a:solidFill>
                <a:sym typeface="Wingdings" panose="05000000000000000000" pitchFamily="2" charset="2"/>
              </a:rPr>
              <a:t>Deploy workloads to Azure</a:t>
            </a:r>
          </a:p>
        </p:txBody>
      </p:sp>
    </p:spTree>
    <p:extLst>
      <p:ext uri="{BB962C8B-B14F-4D97-AF65-F5344CB8AC3E}">
        <p14:creationId xmlns:p14="http://schemas.microsoft.com/office/powerpoint/2010/main" val="59858116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BE6A4-7A5F-415A-93AE-1DB434E2923B}"/>
              </a:ext>
            </a:extLst>
          </p:cNvPr>
          <p:cNvSpPr>
            <a:spLocks noGrp="1"/>
          </p:cNvSpPr>
          <p:nvPr>
            <p:ph type="title"/>
          </p:nvPr>
        </p:nvSpPr>
        <p:spPr>
          <a:xfrm>
            <a:off x="600855" y="466301"/>
            <a:ext cx="11237870" cy="565027"/>
          </a:xfrm>
        </p:spPr>
        <p:txBody>
          <a:bodyPr/>
          <a:lstStyle/>
          <a:p>
            <a:r>
              <a:rPr lang="en-US" sz="3600" dirty="0">
                <a:solidFill>
                  <a:schemeClr val="tx1"/>
                </a:solidFill>
              </a:rPr>
              <a:t>Rich initial implementation </a:t>
            </a:r>
          </a:p>
        </p:txBody>
      </p:sp>
      <p:sp>
        <p:nvSpPr>
          <p:cNvPr id="5" name="TextBox 4">
            <a:extLst>
              <a:ext uri="{FF2B5EF4-FFF2-40B4-BE49-F238E27FC236}">
                <a16:creationId xmlns:a16="http://schemas.microsoft.com/office/drawing/2014/main" id="{1FCA4702-CDEB-4076-AEB3-B56CA859EAEC}"/>
              </a:ext>
            </a:extLst>
          </p:cNvPr>
          <p:cNvSpPr txBox="1"/>
          <p:nvPr/>
        </p:nvSpPr>
        <p:spPr>
          <a:xfrm>
            <a:off x="3903605" y="1031328"/>
            <a:ext cx="8333249" cy="670512"/>
          </a:xfrm>
          <a:prstGeom prst="rect">
            <a:avLst/>
          </a:prstGeom>
          <a:noFill/>
        </p:spPr>
        <p:txBody>
          <a:bodyPr wrap="square">
            <a:spAutoFit/>
          </a:bodyPr>
          <a:lstStyle/>
          <a:p>
            <a:pPr algn="r"/>
            <a:r>
              <a:rPr lang="en-US" sz="3672" dirty="0">
                <a:solidFill>
                  <a:schemeClr val="accent4"/>
                </a:solidFill>
                <a:latin typeface="+mj-lt"/>
                <a:sym typeface="Wingdings" panose="05000000000000000000" pitchFamily="2" charset="2"/>
              </a:rPr>
              <a:t> </a:t>
            </a:r>
            <a:r>
              <a:rPr lang="en-US" sz="3672" dirty="0">
                <a:solidFill>
                  <a:schemeClr val="accent4"/>
                </a:solidFill>
                <a:latin typeface="+mj-lt"/>
              </a:rPr>
              <a:t>Enterprise-Scale Landing Zones</a:t>
            </a:r>
          </a:p>
        </p:txBody>
      </p:sp>
      <p:sp>
        <p:nvSpPr>
          <p:cNvPr id="10" name="Text Placeholder 2">
            <a:extLst>
              <a:ext uri="{FF2B5EF4-FFF2-40B4-BE49-F238E27FC236}">
                <a16:creationId xmlns:a16="http://schemas.microsoft.com/office/drawing/2014/main" id="{86D4570E-0C7D-49DF-847E-EDFDD31D178F}"/>
              </a:ext>
            </a:extLst>
          </p:cNvPr>
          <p:cNvSpPr txBox="1">
            <a:spLocks/>
          </p:cNvSpPr>
          <p:nvPr/>
        </p:nvSpPr>
        <p:spPr>
          <a:xfrm>
            <a:off x="6218237" y="2147420"/>
            <a:ext cx="6167712" cy="384204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6298" indent="-466298">
              <a:buClr>
                <a:schemeClr val="tx2"/>
              </a:buClr>
              <a:buFont typeface="Wingdings" panose="05000000000000000000" pitchFamily="2" charset="2"/>
              <a:buChar char="þ"/>
            </a:pPr>
            <a:r>
              <a:rPr lang="en-US" sz="2448" dirty="0">
                <a:sym typeface="Wingdings" panose="05000000000000000000" pitchFamily="2" charset="2"/>
              </a:rPr>
              <a:t>Build something </a:t>
            </a:r>
            <a:r>
              <a:rPr lang="en-US" sz="2448" dirty="0">
                <a:solidFill>
                  <a:schemeClr val="accent4"/>
                </a:solidFill>
                <a:sym typeface="Wingdings" panose="05000000000000000000" pitchFamily="2" charset="2"/>
              </a:rPr>
              <a:t>robust and durable</a:t>
            </a:r>
          </a:p>
          <a:p>
            <a:pPr marL="466298" indent="-466298">
              <a:buClr>
                <a:schemeClr val="tx2"/>
              </a:buClr>
              <a:buFont typeface="Wingdings" panose="05000000000000000000" pitchFamily="2" charset="2"/>
              <a:buChar char="þ"/>
            </a:pPr>
            <a:r>
              <a:rPr lang="en-US" sz="2448" dirty="0">
                <a:sym typeface="Wingdings" panose="05000000000000000000" pitchFamily="2" charset="2"/>
              </a:rPr>
              <a:t>Understand </a:t>
            </a:r>
            <a:r>
              <a:rPr lang="en-US" sz="2448" dirty="0">
                <a:solidFill>
                  <a:schemeClr val="accent4"/>
                </a:solidFill>
                <a:sym typeface="Wingdings" panose="05000000000000000000" pitchFamily="2" charset="2"/>
              </a:rPr>
              <a:t>current cloud platform state </a:t>
            </a:r>
            <a:r>
              <a:rPr lang="en-US" sz="2448" dirty="0">
                <a:sym typeface="Wingdings" panose="05000000000000000000" pitchFamily="2" charset="2"/>
              </a:rPr>
              <a:t>and motivations</a:t>
            </a:r>
            <a:endParaRPr lang="en-US" sz="2448" dirty="0">
              <a:solidFill>
                <a:schemeClr val="accent1"/>
              </a:solidFill>
              <a:sym typeface="Wingdings" panose="05000000000000000000" pitchFamily="2" charset="2"/>
            </a:endParaRPr>
          </a:p>
          <a:p>
            <a:pPr marL="466298" indent="-466298">
              <a:buClr>
                <a:schemeClr val="tx2"/>
              </a:buClr>
              <a:buFont typeface="Wingdings" panose="05000000000000000000" pitchFamily="2" charset="2"/>
              <a:buChar char="þ"/>
            </a:pPr>
            <a:r>
              <a:rPr lang="en-US" sz="2448" dirty="0">
                <a:sym typeface="Wingdings" panose="05000000000000000000" pitchFamily="2" charset="2"/>
              </a:rPr>
              <a:t>Validate </a:t>
            </a:r>
            <a:r>
              <a:rPr lang="en-US" sz="2448" dirty="0">
                <a:solidFill>
                  <a:schemeClr val="accent4"/>
                </a:solidFill>
                <a:sym typeface="Wingdings" panose="05000000000000000000" pitchFamily="2" charset="2"/>
              </a:rPr>
              <a:t>cloud operating model</a:t>
            </a:r>
          </a:p>
          <a:p>
            <a:pPr marL="466298" indent="-466298">
              <a:buClr>
                <a:schemeClr val="tx2"/>
              </a:buClr>
              <a:buFont typeface="Wingdings" panose="05000000000000000000" pitchFamily="2" charset="2"/>
              <a:buChar char="þ"/>
            </a:pPr>
            <a:r>
              <a:rPr lang="en-US" sz="2448" dirty="0">
                <a:sym typeface="Wingdings" panose="05000000000000000000" pitchFamily="2" charset="2"/>
              </a:rPr>
              <a:t>Review </a:t>
            </a:r>
            <a:r>
              <a:rPr lang="en-US" sz="2448" dirty="0">
                <a:solidFill>
                  <a:schemeClr val="accent4"/>
                </a:solidFill>
                <a:sym typeface="Wingdings" panose="05000000000000000000" pitchFamily="2" charset="2"/>
              </a:rPr>
              <a:t>governance, security, and compliance</a:t>
            </a:r>
          </a:p>
          <a:p>
            <a:pPr marL="466298" indent="-466298">
              <a:buClr>
                <a:schemeClr val="tx2"/>
              </a:buClr>
              <a:buFont typeface="Wingdings" panose="05000000000000000000" pitchFamily="2" charset="2"/>
              <a:buChar char="þ"/>
            </a:pPr>
            <a:r>
              <a:rPr lang="en-US" sz="2448" dirty="0">
                <a:sym typeface="Wingdings" panose="05000000000000000000" pitchFamily="2" charset="2"/>
              </a:rPr>
              <a:t>Design Azure landing zones, based on </a:t>
            </a:r>
            <a:r>
              <a:rPr lang="en-US" sz="2448" dirty="0">
                <a:solidFill>
                  <a:schemeClr val="accent4"/>
                </a:solidFill>
                <a:sym typeface="Wingdings" panose="05000000000000000000" pitchFamily="2" charset="2"/>
              </a:rPr>
              <a:t>design areas</a:t>
            </a:r>
          </a:p>
          <a:p>
            <a:pPr marL="466298" indent="-466298">
              <a:buClr>
                <a:schemeClr val="tx2"/>
              </a:buClr>
              <a:buFont typeface="Wingdings" panose="05000000000000000000" pitchFamily="2" charset="2"/>
              <a:buChar char="þ"/>
            </a:pPr>
            <a:r>
              <a:rPr lang="en-US" sz="2448" dirty="0">
                <a:solidFill>
                  <a:schemeClr val="accent4"/>
                </a:solidFill>
                <a:sym typeface="Wingdings" panose="05000000000000000000" pitchFamily="2" charset="2"/>
              </a:rPr>
              <a:t>Deploy workloads to Azure</a:t>
            </a:r>
          </a:p>
        </p:txBody>
      </p:sp>
      <p:pic>
        <p:nvPicPr>
          <p:cNvPr id="12" name="Picture 11">
            <a:extLst>
              <a:ext uri="{FF2B5EF4-FFF2-40B4-BE49-F238E27FC236}">
                <a16:creationId xmlns:a16="http://schemas.microsoft.com/office/drawing/2014/main" id="{F43DEB91-2D4B-4D49-A3D8-C194CBE3CC1C}"/>
              </a:ext>
            </a:extLst>
          </p:cNvPr>
          <p:cNvPicPr>
            <a:picLocks noChangeAspect="1"/>
          </p:cNvPicPr>
          <p:nvPr/>
        </p:nvPicPr>
        <p:blipFill rotWithShape="1">
          <a:blip r:embed="rId3"/>
          <a:srcRect l="4610" t="16918" r="27366"/>
          <a:stretch/>
        </p:blipFill>
        <p:spPr>
          <a:xfrm>
            <a:off x="881" y="2147288"/>
            <a:ext cx="5961671" cy="4847236"/>
          </a:xfrm>
          <a:prstGeom prst="rect">
            <a:avLst/>
          </a:prstGeom>
        </p:spPr>
      </p:pic>
      <p:sp>
        <p:nvSpPr>
          <p:cNvPr id="14" name="Rectangle 13">
            <a:extLst>
              <a:ext uri="{FF2B5EF4-FFF2-40B4-BE49-F238E27FC236}">
                <a16:creationId xmlns:a16="http://schemas.microsoft.com/office/drawing/2014/main" id="{E6C3EAC5-023B-480D-9BC1-A368CD9DF97A}"/>
              </a:ext>
            </a:extLst>
          </p:cNvPr>
          <p:cNvSpPr/>
          <p:nvPr/>
        </p:nvSpPr>
        <p:spPr bwMode="auto">
          <a:xfrm rot="10800000">
            <a:off x="881" y="2147288"/>
            <a:ext cx="5961671" cy="4847236"/>
          </a:xfrm>
          <a:prstGeom prst="rect">
            <a:avLst/>
          </a:prstGeom>
          <a:gradFill flip="none" rotWithShape="1">
            <a:gsLst>
              <a:gs pos="74000">
                <a:schemeClr val="bg1">
                  <a:alpha val="7000"/>
                </a:schemeClr>
              </a:gs>
              <a:gs pos="100000">
                <a:schemeClr val="bg1"/>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solidFill>
                <a:srgbClr val="000000"/>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4E585FD0-F06B-412A-B020-B82678CDC208}"/>
              </a:ext>
            </a:extLst>
          </p:cNvPr>
          <p:cNvSpPr/>
          <p:nvPr/>
        </p:nvSpPr>
        <p:spPr bwMode="auto">
          <a:xfrm rot="5400000">
            <a:off x="558096" y="1590072"/>
            <a:ext cx="4847237" cy="5961671"/>
          </a:xfrm>
          <a:prstGeom prst="rect">
            <a:avLst/>
          </a:prstGeom>
          <a:gradFill flip="none" rotWithShape="1">
            <a:gsLst>
              <a:gs pos="74000">
                <a:schemeClr val="bg1">
                  <a:alpha val="7000"/>
                </a:schemeClr>
              </a:gs>
              <a:gs pos="100000">
                <a:schemeClr val="bg1"/>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322803686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928E299-0EF9-FE4C-958C-2F04B40D54CE}"/>
              </a:ext>
            </a:extLst>
          </p:cNvPr>
          <p:cNvSpPr>
            <a:spLocks noGrp="1"/>
          </p:cNvSpPr>
          <p:nvPr>
            <p:ph type="title"/>
          </p:nvPr>
        </p:nvSpPr>
        <p:spPr/>
        <p:txBody>
          <a:bodyPr/>
          <a:lstStyle/>
          <a:p>
            <a:r>
              <a:rPr lang="en-US" dirty="0">
                <a:solidFill>
                  <a:schemeClr val="bg1"/>
                </a:solidFill>
              </a:rPr>
              <a:t>Unlock cloud adoption with </a:t>
            </a:r>
            <a:br>
              <a:rPr lang="en-US" dirty="0">
                <a:solidFill>
                  <a:schemeClr val="bg1"/>
                </a:solidFill>
              </a:rPr>
            </a:br>
            <a:r>
              <a:rPr lang="en-US" dirty="0">
                <a:solidFill>
                  <a:schemeClr val="bg1"/>
                </a:solidFill>
              </a:rPr>
              <a:t>Azure landing zones</a:t>
            </a:r>
          </a:p>
        </p:txBody>
      </p:sp>
      <p:sp>
        <p:nvSpPr>
          <p:cNvPr id="17" name="Text Placeholder 16">
            <a:extLst>
              <a:ext uri="{FF2B5EF4-FFF2-40B4-BE49-F238E27FC236}">
                <a16:creationId xmlns:a16="http://schemas.microsoft.com/office/drawing/2014/main" id="{E3761BAF-F05B-1B42-9957-75C8587CAEBC}"/>
              </a:ext>
            </a:extLst>
          </p:cNvPr>
          <p:cNvSpPr>
            <a:spLocks noGrp="1"/>
          </p:cNvSpPr>
          <p:nvPr>
            <p:ph type="body" sz="quarter" idx="15"/>
          </p:nvPr>
        </p:nvSpPr>
        <p:spPr>
          <a:xfrm>
            <a:off x="451338" y="4436713"/>
            <a:ext cx="5521944" cy="738664"/>
          </a:xfrm>
        </p:spPr>
        <p:txBody>
          <a:bodyPr/>
          <a:lstStyle/>
          <a:p>
            <a:r>
              <a:rPr lang="en-US" dirty="0">
                <a:solidFill>
                  <a:schemeClr val="bg1"/>
                </a:solidFill>
              </a:rPr>
              <a:t>[Name]</a:t>
            </a:r>
          </a:p>
          <a:p>
            <a:r>
              <a:rPr lang="en-US" dirty="0">
                <a:solidFill>
                  <a:schemeClr val="bg1"/>
                </a:solidFill>
              </a:rPr>
              <a:t>[Title, Team]</a:t>
            </a:r>
          </a:p>
        </p:txBody>
      </p:sp>
    </p:spTree>
    <p:extLst>
      <p:ext uri="{BB962C8B-B14F-4D97-AF65-F5344CB8AC3E}">
        <p14:creationId xmlns:p14="http://schemas.microsoft.com/office/powerpoint/2010/main" val="96982085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661682-5456-42AF-987F-7F4FF4B3230D}"/>
              </a:ext>
            </a:extLst>
          </p:cNvPr>
          <p:cNvSpPr>
            <a:spLocks noGrp="1"/>
          </p:cNvSpPr>
          <p:nvPr>
            <p:ph type="title"/>
          </p:nvPr>
        </p:nvSpPr>
        <p:spPr>
          <a:xfrm>
            <a:off x="524970" y="2367552"/>
            <a:ext cx="3643659" cy="753369"/>
          </a:xfrm>
        </p:spPr>
        <p:txBody>
          <a:bodyPr/>
          <a:lstStyle/>
          <a:p>
            <a:r>
              <a:rPr lang="en-US" sz="2448" dirty="0"/>
              <a:t>Azure Service Tiles &amp; </a:t>
            </a:r>
            <a:br>
              <a:rPr lang="en-US" sz="2448" dirty="0"/>
            </a:br>
            <a:r>
              <a:rPr lang="en-US" sz="2448" dirty="0"/>
              <a:t>1-week Landing Zones</a:t>
            </a:r>
          </a:p>
        </p:txBody>
      </p:sp>
      <p:pic>
        <p:nvPicPr>
          <p:cNvPr id="2050" name="Picture 2" descr="selected image">
            <a:extLst>
              <a:ext uri="{FF2B5EF4-FFF2-40B4-BE49-F238E27FC236}">
                <a16:creationId xmlns:a16="http://schemas.microsoft.com/office/drawing/2014/main" id="{E2C0B05F-3A0E-4806-AD14-9553BFAEA6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1362" y="198420"/>
            <a:ext cx="6614575" cy="372069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8ED873D-AAA8-4FAE-AD2A-2DB3208977D2}"/>
              </a:ext>
            </a:extLst>
          </p:cNvPr>
          <p:cNvSpPr/>
          <p:nvPr/>
        </p:nvSpPr>
        <p:spPr bwMode="auto">
          <a:xfrm>
            <a:off x="882" y="3731543"/>
            <a:ext cx="12434711" cy="3264597"/>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3672" dirty="0">
                <a:solidFill>
                  <a:srgbClr val="000000"/>
                </a:solidFill>
                <a:latin typeface="+mj-lt"/>
                <a:ea typeface="Segoe UI" pitchFamily="34" charset="0"/>
                <a:cs typeface="Segoe UI" pitchFamily="34" charset="0"/>
              </a:rPr>
              <a:t>CAF aligned partners</a:t>
            </a:r>
          </a:p>
        </p:txBody>
      </p:sp>
      <p:pic>
        <p:nvPicPr>
          <p:cNvPr id="3074" name="Picture 2">
            <a:extLst>
              <a:ext uri="{FF2B5EF4-FFF2-40B4-BE49-F238E27FC236}">
                <a16:creationId xmlns:a16="http://schemas.microsoft.com/office/drawing/2014/main" id="{0D6D7DB5-FA05-4B4F-9962-463411829E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48913" y="5150320"/>
            <a:ext cx="2156645" cy="12143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C8F61A7D-7A28-4C56-9D08-9AE72FC1C0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50907" y="4490099"/>
            <a:ext cx="1742897" cy="7922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6C807FDF-7C22-4080-9999-8C8B4695C87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39156" y="4490099"/>
            <a:ext cx="1742898" cy="7922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C5EAC164-9318-4564-AF1D-26ED838AE13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427403" y="4505009"/>
            <a:ext cx="1742900" cy="7922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B29018E0-9FB1-4222-8AFA-B7705E6B7A4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7984" y="1841529"/>
            <a:ext cx="2078928" cy="50516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334913EA-B5D7-4320-916E-4C34190B544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162658" y="4505009"/>
            <a:ext cx="1742900" cy="7922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233D34F9-9AA3-4F71-A197-F37459A45CF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a:off x="644442" y="5449632"/>
            <a:ext cx="1137066" cy="7922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42" name="Picture 2">
            <a:extLst>
              <a:ext uri="{FF2B5EF4-FFF2-40B4-BE49-F238E27FC236}">
                <a16:creationId xmlns:a16="http://schemas.microsoft.com/office/drawing/2014/main" id="{393CF667-C666-4F01-AB0B-BFBE2073377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047571" y="5449632"/>
            <a:ext cx="1742897" cy="7922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266" name="Picture 2">
            <a:extLst>
              <a:ext uri="{FF2B5EF4-FFF2-40B4-BE49-F238E27FC236}">
                <a16:creationId xmlns:a16="http://schemas.microsoft.com/office/drawing/2014/main" id="{059F858F-8685-47EE-9B3E-453180B8481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056530" y="5449632"/>
            <a:ext cx="1742897" cy="7922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290" name="Picture 2">
            <a:extLst>
              <a:ext uri="{FF2B5EF4-FFF2-40B4-BE49-F238E27FC236}">
                <a16:creationId xmlns:a16="http://schemas.microsoft.com/office/drawing/2014/main" id="{CD1F632C-DAEB-46C4-B1E0-A3A6635BDDA4}"/>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03902" y="4490099"/>
            <a:ext cx="1742897" cy="7922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30662EC5-E10B-4774-9E52-AB18C97CCE8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065490" y="5449632"/>
            <a:ext cx="1742897" cy="7922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25D343A5-B560-4553-A124-0ED52CF1BA76}"/>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515652" y="4488218"/>
            <a:ext cx="1742897" cy="7922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A48E9AEE-9AEF-4330-9EC4-99183B04EACB}"/>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074450" y="5449632"/>
            <a:ext cx="1408401" cy="7922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B87720C3-CA97-4162-816B-D521756EFB15}"/>
              </a:ext>
            </a:extLst>
          </p:cNvPr>
          <p:cNvSpPr txBox="1"/>
          <p:nvPr/>
        </p:nvSpPr>
        <p:spPr>
          <a:xfrm>
            <a:off x="3655385" y="6469016"/>
            <a:ext cx="6896926" cy="382308"/>
          </a:xfrm>
          <a:prstGeom prst="rect">
            <a:avLst/>
          </a:prstGeom>
          <a:noFill/>
        </p:spPr>
        <p:txBody>
          <a:bodyPr wrap="square">
            <a:spAutoFit/>
          </a:bodyPr>
          <a:lstStyle/>
          <a:p>
            <a:pPr algn="ctr"/>
            <a:r>
              <a:rPr lang="en-US" sz="1836" dirty="0">
                <a:solidFill>
                  <a:schemeClr val="accent2"/>
                </a:solidFill>
                <a:latin typeface="+mj-lt"/>
                <a:ea typeface="Segoe UI" pitchFamily="34" charset="0"/>
                <a:cs typeface="Segoe UI" pitchFamily="34" charset="0"/>
                <a:hlinkClick r:id="rId18">
                  <a:extLst>
                    <a:ext uri="{A12FA001-AC4F-418D-AE19-62706E023703}">
                      <ahyp:hlinkClr xmlns:ahyp="http://schemas.microsoft.com/office/drawing/2018/hyperlinkcolor" val="tx"/>
                    </a:ext>
                  </a:extLst>
                </a:hlinkClick>
              </a:rPr>
              <a:t>aka.ms/adopt/partneroffers</a:t>
            </a:r>
            <a:r>
              <a:rPr lang="en-US" sz="1836" dirty="0">
                <a:solidFill>
                  <a:schemeClr val="accent2"/>
                </a:solidFill>
                <a:latin typeface="+mj-lt"/>
                <a:ea typeface="Segoe UI" pitchFamily="34" charset="0"/>
                <a:cs typeface="Segoe UI" pitchFamily="34" charset="0"/>
              </a:rPr>
              <a:t> </a:t>
            </a:r>
            <a:endParaRPr lang="en-US" sz="1836" dirty="0">
              <a:solidFill>
                <a:schemeClr val="accent2"/>
              </a:solidFill>
            </a:endParaRPr>
          </a:p>
        </p:txBody>
      </p:sp>
      <p:sp>
        <p:nvSpPr>
          <p:cNvPr id="10" name="Title 1">
            <a:extLst>
              <a:ext uri="{FF2B5EF4-FFF2-40B4-BE49-F238E27FC236}">
                <a16:creationId xmlns:a16="http://schemas.microsoft.com/office/drawing/2014/main" id="{3953CCB4-6F98-4413-BC7E-EC2CF85F313E}"/>
              </a:ext>
            </a:extLst>
          </p:cNvPr>
          <p:cNvSpPr txBox="1">
            <a:spLocks/>
          </p:cNvSpPr>
          <p:nvPr/>
        </p:nvSpPr>
        <p:spPr>
          <a:xfrm>
            <a:off x="435886" y="374472"/>
            <a:ext cx="5154575" cy="135195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Segoe UI Semibold" panose="020B0702040204020203" pitchFamily="34" charset="0"/>
                <a:cs typeface="Segoe UI Semibold" panose="020B0702040204020203" pitchFamily="34" charset="0"/>
              </a:rPr>
              <a:t>Azure Landing Zones thru Partners</a:t>
            </a:r>
          </a:p>
        </p:txBody>
      </p:sp>
    </p:spTree>
    <p:custDataLst>
      <p:tags r:id="rId1"/>
    </p:custDataLst>
    <p:extLst>
      <p:ext uri="{BB962C8B-B14F-4D97-AF65-F5344CB8AC3E}">
        <p14:creationId xmlns:p14="http://schemas.microsoft.com/office/powerpoint/2010/main" val="27714109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1000"/>
                                        <p:tgtEl>
                                          <p:spTgt spid="3074"/>
                                        </p:tgtEl>
                                      </p:cBhvr>
                                    </p:animEffect>
                                    <p:anim calcmode="lin" valueType="num">
                                      <p:cBhvr>
                                        <p:cTn id="13" dur="1000" fill="hold"/>
                                        <p:tgtEl>
                                          <p:spTgt spid="3074"/>
                                        </p:tgtEl>
                                        <p:attrNameLst>
                                          <p:attrName>ppt_x</p:attrName>
                                        </p:attrNameLst>
                                      </p:cBhvr>
                                      <p:tavLst>
                                        <p:tav tm="0">
                                          <p:val>
                                            <p:strVal val="#ppt_x"/>
                                          </p:val>
                                        </p:tav>
                                        <p:tav tm="100000">
                                          <p:val>
                                            <p:strVal val="#ppt_x"/>
                                          </p:val>
                                        </p:tav>
                                      </p:tavLst>
                                    </p:anim>
                                    <p:anim calcmode="lin" valueType="num">
                                      <p:cBhvr>
                                        <p:cTn id="14" dur="1000" fill="hold"/>
                                        <p:tgtEl>
                                          <p:spTgt spid="307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098"/>
                                        </p:tgtEl>
                                        <p:attrNameLst>
                                          <p:attrName>style.visibility</p:attrName>
                                        </p:attrNameLst>
                                      </p:cBhvr>
                                      <p:to>
                                        <p:strVal val="visible"/>
                                      </p:to>
                                    </p:set>
                                    <p:animEffect transition="in" filter="fade">
                                      <p:cBhvr>
                                        <p:cTn id="17" dur="1000"/>
                                        <p:tgtEl>
                                          <p:spTgt spid="4098"/>
                                        </p:tgtEl>
                                      </p:cBhvr>
                                    </p:animEffect>
                                    <p:anim calcmode="lin" valueType="num">
                                      <p:cBhvr>
                                        <p:cTn id="18" dur="1000" fill="hold"/>
                                        <p:tgtEl>
                                          <p:spTgt spid="4098"/>
                                        </p:tgtEl>
                                        <p:attrNameLst>
                                          <p:attrName>ppt_x</p:attrName>
                                        </p:attrNameLst>
                                      </p:cBhvr>
                                      <p:tavLst>
                                        <p:tav tm="0">
                                          <p:val>
                                            <p:strVal val="#ppt_x"/>
                                          </p:val>
                                        </p:tav>
                                        <p:tav tm="100000">
                                          <p:val>
                                            <p:strVal val="#ppt_x"/>
                                          </p:val>
                                        </p:tav>
                                      </p:tavLst>
                                    </p:anim>
                                    <p:anim calcmode="lin" valueType="num">
                                      <p:cBhvr>
                                        <p:cTn id="19" dur="1000" fill="hold"/>
                                        <p:tgtEl>
                                          <p:spTgt spid="409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122"/>
                                        </p:tgtEl>
                                        <p:attrNameLst>
                                          <p:attrName>style.visibility</p:attrName>
                                        </p:attrNameLst>
                                      </p:cBhvr>
                                      <p:to>
                                        <p:strVal val="visible"/>
                                      </p:to>
                                    </p:set>
                                    <p:animEffect transition="in" filter="fade">
                                      <p:cBhvr>
                                        <p:cTn id="22" dur="1000"/>
                                        <p:tgtEl>
                                          <p:spTgt spid="5122"/>
                                        </p:tgtEl>
                                      </p:cBhvr>
                                    </p:animEffect>
                                    <p:anim calcmode="lin" valueType="num">
                                      <p:cBhvr>
                                        <p:cTn id="23" dur="1000" fill="hold"/>
                                        <p:tgtEl>
                                          <p:spTgt spid="5122"/>
                                        </p:tgtEl>
                                        <p:attrNameLst>
                                          <p:attrName>ppt_x</p:attrName>
                                        </p:attrNameLst>
                                      </p:cBhvr>
                                      <p:tavLst>
                                        <p:tav tm="0">
                                          <p:val>
                                            <p:strVal val="#ppt_x"/>
                                          </p:val>
                                        </p:tav>
                                        <p:tav tm="100000">
                                          <p:val>
                                            <p:strVal val="#ppt_x"/>
                                          </p:val>
                                        </p:tav>
                                      </p:tavLst>
                                    </p:anim>
                                    <p:anim calcmode="lin" valueType="num">
                                      <p:cBhvr>
                                        <p:cTn id="24" dur="1000" fill="hold"/>
                                        <p:tgtEl>
                                          <p:spTgt spid="512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146"/>
                                        </p:tgtEl>
                                        <p:attrNameLst>
                                          <p:attrName>style.visibility</p:attrName>
                                        </p:attrNameLst>
                                      </p:cBhvr>
                                      <p:to>
                                        <p:strVal val="visible"/>
                                      </p:to>
                                    </p:set>
                                    <p:animEffect transition="in" filter="fade">
                                      <p:cBhvr>
                                        <p:cTn id="27" dur="1000"/>
                                        <p:tgtEl>
                                          <p:spTgt spid="6146"/>
                                        </p:tgtEl>
                                      </p:cBhvr>
                                    </p:animEffect>
                                    <p:anim calcmode="lin" valueType="num">
                                      <p:cBhvr>
                                        <p:cTn id="28" dur="1000" fill="hold"/>
                                        <p:tgtEl>
                                          <p:spTgt spid="6146"/>
                                        </p:tgtEl>
                                        <p:attrNameLst>
                                          <p:attrName>ppt_x</p:attrName>
                                        </p:attrNameLst>
                                      </p:cBhvr>
                                      <p:tavLst>
                                        <p:tav tm="0">
                                          <p:val>
                                            <p:strVal val="#ppt_x"/>
                                          </p:val>
                                        </p:tav>
                                        <p:tav tm="100000">
                                          <p:val>
                                            <p:strVal val="#ppt_x"/>
                                          </p:val>
                                        </p:tav>
                                      </p:tavLst>
                                    </p:anim>
                                    <p:anim calcmode="lin" valueType="num">
                                      <p:cBhvr>
                                        <p:cTn id="29" dur="1000" fill="hold"/>
                                        <p:tgtEl>
                                          <p:spTgt spid="6146"/>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8194"/>
                                        </p:tgtEl>
                                        <p:attrNameLst>
                                          <p:attrName>style.visibility</p:attrName>
                                        </p:attrNameLst>
                                      </p:cBhvr>
                                      <p:to>
                                        <p:strVal val="visible"/>
                                      </p:to>
                                    </p:set>
                                    <p:animEffect transition="in" filter="fade">
                                      <p:cBhvr>
                                        <p:cTn id="32" dur="1000"/>
                                        <p:tgtEl>
                                          <p:spTgt spid="8194"/>
                                        </p:tgtEl>
                                      </p:cBhvr>
                                    </p:animEffect>
                                    <p:anim calcmode="lin" valueType="num">
                                      <p:cBhvr>
                                        <p:cTn id="33" dur="1000" fill="hold"/>
                                        <p:tgtEl>
                                          <p:spTgt spid="8194"/>
                                        </p:tgtEl>
                                        <p:attrNameLst>
                                          <p:attrName>ppt_x</p:attrName>
                                        </p:attrNameLst>
                                      </p:cBhvr>
                                      <p:tavLst>
                                        <p:tav tm="0">
                                          <p:val>
                                            <p:strVal val="#ppt_x"/>
                                          </p:val>
                                        </p:tav>
                                        <p:tav tm="100000">
                                          <p:val>
                                            <p:strVal val="#ppt_x"/>
                                          </p:val>
                                        </p:tav>
                                      </p:tavLst>
                                    </p:anim>
                                    <p:anim calcmode="lin" valueType="num">
                                      <p:cBhvr>
                                        <p:cTn id="34" dur="1000" fill="hold"/>
                                        <p:tgtEl>
                                          <p:spTgt spid="8194"/>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9218"/>
                                        </p:tgtEl>
                                        <p:attrNameLst>
                                          <p:attrName>style.visibility</p:attrName>
                                        </p:attrNameLst>
                                      </p:cBhvr>
                                      <p:to>
                                        <p:strVal val="visible"/>
                                      </p:to>
                                    </p:set>
                                    <p:animEffect transition="in" filter="fade">
                                      <p:cBhvr>
                                        <p:cTn id="37" dur="1000"/>
                                        <p:tgtEl>
                                          <p:spTgt spid="9218"/>
                                        </p:tgtEl>
                                      </p:cBhvr>
                                    </p:animEffect>
                                    <p:anim calcmode="lin" valueType="num">
                                      <p:cBhvr>
                                        <p:cTn id="38" dur="1000" fill="hold"/>
                                        <p:tgtEl>
                                          <p:spTgt spid="9218"/>
                                        </p:tgtEl>
                                        <p:attrNameLst>
                                          <p:attrName>ppt_x</p:attrName>
                                        </p:attrNameLst>
                                      </p:cBhvr>
                                      <p:tavLst>
                                        <p:tav tm="0">
                                          <p:val>
                                            <p:strVal val="#ppt_x"/>
                                          </p:val>
                                        </p:tav>
                                        <p:tav tm="100000">
                                          <p:val>
                                            <p:strVal val="#ppt_x"/>
                                          </p:val>
                                        </p:tav>
                                      </p:tavLst>
                                    </p:anim>
                                    <p:anim calcmode="lin" valueType="num">
                                      <p:cBhvr>
                                        <p:cTn id="39" dur="1000" fill="hold"/>
                                        <p:tgtEl>
                                          <p:spTgt spid="9218"/>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0242"/>
                                        </p:tgtEl>
                                        <p:attrNameLst>
                                          <p:attrName>style.visibility</p:attrName>
                                        </p:attrNameLst>
                                      </p:cBhvr>
                                      <p:to>
                                        <p:strVal val="visible"/>
                                      </p:to>
                                    </p:set>
                                    <p:animEffect transition="in" filter="fade">
                                      <p:cBhvr>
                                        <p:cTn id="42" dur="1000"/>
                                        <p:tgtEl>
                                          <p:spTgt spid="10242"/>
                                        </p:tgtEl>
                                      </p:cBhvr>
                                    </p:animEffect>
                                    <p:anim calcmode="lin" valueType="num">
                                      <p:cBhvr>
                                        <p:cTn id="43" dur="1000" fill="hold"/>
                                        <p:tgtEl>
                                          <p:spTgt spid="10242"/>
                                        </p:tgtEl>
                                        <p:attrNameLst>
                                          <p:attrName>ppt_x</p:attrName>
                                        </p:attrNameLst>
                                      </p:cBhvr>
                                      <p:tavLst>
                                        <p:tav tm="0">
                                          <p:val>
                                            <p:strVal val="#ppt_x"/>
                                          </p:val>
                                        </p:tav>
                                        <p:tav tm="100000">
                                          <p:val>
                                            <p:strVal val="#ppt_x"/>
                                          </p:val>
                                        </p:tav>
                                      </p:tavLst>
                                    </p:anim>
                                    <p:anim calcmode="lin" valueType="num">
                                      <p:cBhvr>
                                        <p:cTn id="44" dur="1000" fill="hold"/>
                                        <p:tgtEl>
                                          <p:spTgt spid="10242"/>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1266"/>
                                        </p:tgtEl>
                                        <p:attrNameLst>
                                          <p:attrName>style.visibility</p:attrName>
                                        </p:attrNameLst>
                                      </p:cBhvr>
                                      <p:to>
                                        <p:strVal val="visible"/>
                                      </p:to>
                                    </p:set>
                                    <p:animEffect transition="in" filter="fade">
                                      <p:cBhvr>
                                        <p:cTn id="47" dur="1000"/>
                                        <p:tgtEl>
                                          <p:spTgt spid="11266"/>
                                        </p:tgtEl>
                                      </p:cBhvr>
                                    </p:animEffect>
                                    <p:anim calcmode="lin" valueType="num">
                                      <p:cBhvr>
                                        <p:cTn id="48" dur="1000" fill="hold"/>
                                        <p:tgtEl>
                                          <p:spTgt spid="11266"/>
                                        </p:tgtEl>
                                        <p:attrNameLst>
                                          <p:attrName>ppt_x</p:attrName>
                                        </p:attrNameLst>
                                      </p:cBhvr>
                                      <p:tavLst>
                                        <p:tav tm="0">
                                          <p:val>
                                            <p:strVal val="#ppt_x"/>
                                          </p:val>
                                        </p:tav>
                                        <p:tav tm="100000">
                                          <p:val>
                                            <p:strVal val="#ppt_x"/>
                                          </p:val>
                                        </p:tav>
                                      </p:tavLst>
                                    </p:anim>
                                    <p:anim calcmode="lin" valueType="num">
                                      <p:cBhvr>
                                        <p:cTn id="49" dur="1000" fill="hold"/>
                                        <p:tgtEl>
                                          <p:spTgt spid="11266"/>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2290"/>
                                        </p:tgtEl>
                                        <p:attrNameLst>
                                          <p:attrName>style.visibility</p:attrName>
                                        </p:attrNameLst>
                                      </p:cBhvr>
                                      <p:to>
                                        <p:strVal val="visible"/>
                                      </p:to>
                                    </p:set>
                                    <p:animEffect transition="in" filter="fade">
                                      <p:cBhvr>
                                        <p:cTn id="52" dur="1000"/>
                                        <p:tgtEl>
                                          <p:spTgt spid="12290"/>
                                        </p:tgtEl>
                                      </p:cBhvr>
                                    </p:animEffect>
                                    <p:anim calcmode="lin" valueType="num">
                                      <p:cBhvr>
                                        <p:cTn id="53" dur="1000" fill="hold"/>
                                        <p:tgtEl>
                                          <p:spTgt spid="12290"/>
                                        </p:tgtEl>
                                        <p:attrNameLst>
                                          <p:attrName>ppt_x</p:attrName>
                                        </p:attrNameLst>
                                      </p:cBhvr>
                                      <p:tavLst>
                                        <p:tav tm="0">
                                          <p:val>
                                            <p:strVal val="#ppt_x"/>
                                          </p:val>
                                        </p:tav>
                                        <p:tav tm="100000">
                                          <p:val>
                                            <p:strVal val="#ppt_x"/>
                                          </p:val>
                                        </p:tav>
                                      </p:tavLst>
                                    </p:anim>
                                    <p:anim calcmode="lin" valueType="num">
                                      <p:cBhvr>
                                        <p:cTn id="54" dur="1000" fill="hold"/>
                                        <p:tgtEl>
                                          <p:spTgt spid="1229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13314"/>
                                        </p:tgtEl>
                                        <p:attrNameLst>
                                          <p:attrName>style.visibility</p:attrName>
                                        </p:attrNameLst>
                                      </p:cBhvr>
                                      <p:to>
                                        <p:strVal val="visible"/>
                                      </p:to>
                                    </p:set>
                                    <p:animEffect transition="in" filter="fade">
                                      <p:cBhvr>
                                        <p:cTn id="57" dur="1000"/>
                                        <p:tgtEl>
                                          <p:spTgt spid="13314"/>
                                        </p:tgtEl>
                                      </p:cBhvr>
                                    </p:animEffect>
                                    <p:anim calcmode="lin" valueType="num">
                                      <p:cBhvr>
                                        <p:cTn id="58" dur="1000" fill="hold"/>
                                        <p:tgtEl>
                                          <p:spTgt spid="13314"/>
                                        </p:tgtEl>
                                        <p:attrNameLst>
                                          <p:attrName>ppt_x</p:attrName>
                                        </p:attrNameLst>
                                      </p:cBhvr>
                                      <p:tavLst>
                                        <p:tav tm="0">
                                          <p:val>
                                            <p:strVal val="#ppt_x"/>
                                          </p:val>
                                        </p:tav>
                                        <p:tav tm="100000">
                                          <p:val>
                                            <p:strVal val="#ppt_x"/>
                                          </p:val>
                                        </p:tav>
                                      </p:tavLst>
                                    </p:anim>
                                    <p:anim calcmode="lin" valueType="num">
                                      <p:cBhvr>
                                        <p:cTn id="59" dur="1000" fill="hold"/>
                                        <p:tgtEl>
                                          <p:spTgt spid="13314"/>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14338"/>
                                        </p:tgtEl>
                                        <p:attrNameLst>
                                          <p:attrName>style.visibility</p:attrName>
                                        </p:attrNameLst>
                                      </p:cBhvr>
                                      <p:to>
                                        <p:strVal val="visible"/>
                                      </p:to>
                                    </p:set>
                                    <p:animEffect transition="in" filter="fade">
                                      <p:cBhvr>
                                        <p:cTn id="62" dur="1000"/>
                                        <p:tgtEl>
                                          <p:spTgt spid="14338"/>
                                        </p:tgtEl>
                                      </p:cBhvr>
                                    </p:animEffect>
                                    <p:anim calcmode="lin" valueType="num">
                                      <p:cBhvr>
                                        <p:cTn id="63" dur="1000" fill="hold"/>
                                        <p:tgtEl>
                                          <p:spTgt spid="14338"/>
                                        </p:tgtEl>
                                        <p:attrNameLst>
                                          <p:attrName>ppt_x</p:attrName>
                                        </p:attrNameLst>
                                      </p:cBhvr>
                                      <p:tavLst>
                                        <p:tav tm="0">
                                          <p:val>
                                            <p:strVal val="#ppt_x"/>
                                          </p:val>
                                        </p:tav>
                                        <p:tav tm="100000">
                                          <p:val>
                                            <p:strVal val="#ppt_x"/>
                                          </p:val>
                                        </p:tav>
                                      </p:tavLst>
                                    </p:anim>
                                    <p:anim calcmode="lin" valueType="num">
                                      <p:cBhvr>
                                        <p:cTn id="64" dur="1000" fill="hold"/>
                                        <p:tgtEl>
                                          <p:spTgt spid="14338"/>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15362"/>
                                        </p:tgtEl>
                                        <p:attrNameLst>
                                          <p:attrName>style.visibility</p:attrName>
                                        </p:attrNameLst>
                                      </p:cBhvr>
                                      <p:to>
                                        <p:strVal val="visible"/>
                                      </p:to>
                                    </p:set>
                                    <p:animEffect transition="in" filter="fade">
                                      <p:cBhvr>
                                        <p:cTn id="67" dur="1000"/>
                                        <p:tgtEl>
                                          <p:spTgt spid="15362"/>
                                        </p:tgtEl>
                                      </p:cBhvr>
                                    </p:animEffect>
                                    <p:anim calcmode="lin" valueType="num">
                                      <p:cBhvr>
                                        <p:cTn id="68" dur="1000" fill="hold"/>
                                        <p:tgtEl>
                                          <p:spTgt spid="15362"/>
                                        </p:tgtEl>
                                        <p:attrNameLst>
                                          <p:attrName>ppt_x</p:attrName>
                                        </p:attrNameLst>
                                      </p:cBhvr>
                                      <p:tavLst>
                                        <p:tav tm="0">
                                          <p:val>
                                            <p:strVal val="#ppt_x"/>
                                          </p:val>
                                        </p:tav>
                                        <p:tav tm="100000">
                                          <p:val>
                                            <p:strVal val="#ppt_x"/>
                                          </p:val>
                                        </p:tav>
                                      </p:tavLst>
                                    </p:anim>
                                    <p:anim calcmode="lin" valueType="num">
                                      <p:cBhvr>
                                        <p:cTn id="69" dur="1000" fill="hold"/>
                                        <p:tgtEl>
                                          <p:spTgt spid="15362"/>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fade">
                                      <p:cBhvr>
                                        <p:cTn id="72" dur="1000"/>
                                        <p:tgtEl>
                                          <p:spTgt spid="28"/>
                                        </p:tgtEl>
                                      </p:cBhvr>
                                    </p:animEffect>
                                    <p:anim calcmode="lin" valueType="num">
                                      <p:cBhvr>
                                        <p:cTn id="73" dur="1000" fill="hold"/>
                                        <p:tgtEl>
                                          <p:spTgt spid="28"/>
                                        </p:tgtEl>
                                        <p:attrNameLst>
                                          <p:attrName>ppt_x</p:attrName>
                                        </p:attrNameLst>
                                      </p:cBhvr>
                                      <p:tavLst>
                                        <p:tav tm="0">
                                          <p:val>
                                            <p:strVal val="#ppt_x"/>
                                          </p:val>
                                        </p:tav>
                                        <p:tav tm="100000">
                                          <p:val>
                                            <p:strVal val="#ppt_x"/>
                                          </p:val>
                                        </p:tav>
                                      </p:tavLst>
                                    </p:anim>
                                    <p:anim calcmode="lin" valueType="num">
                                      <p:cBhvr>
                                        <p:cTn id="7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115636258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3E114-3FB9-4A96-A19E-F745C5297E67}"/>
              </a:ext>
            </a:extLst>
          </p:cNvPr>
          <p:cNvSpPr>
            <a:spLocks noGrp="1"/>
          </p:cNvSpPr>
          <p:nvPr>
            <p:ph type="title"/>
          </p:nvPr>
        </p:nvSpPr>
        <p:spPr>
          <a:xfrm>
            <a:off x="749174" y="585544"/>
            <a:ext cx="11068314" cy="565027"/>
          </a:xfrm>
        </p:spPr>
        <p:txBody>
          <a:bodyPr/>
          <a:lstStyle/>
          <a:p>
            <a:r>
              <a:rPr lang="en-US" sz="3600" dirty="0"/>
              <a:t>Deploy cloud-ready environments</a:t>
            </a:r>
          </a:p>
        </p:txBody>
      </p:sp>
      <p:sp>
        <p:nvSpPr>
          <p:cNvPr id="6" name="TextBox 5">
            <a:extLst>
              <a:ext uri="{FF2B5EF4-FFF2-40B4-BE49-F238E27FC236}">
                <a16:creationId xmlns:a16="http://schemas.microsoft.com/office/drawing/2014/main" id="{67E64699-FEA7-47F3-8581-463703D60C45}"/>
              </a:ext>
            </a:extLst>
          </p:cNvPr>
          <p:cNvSpPr txBox="1"/>
          <p:nvPr/>
        </p:nvSpPr>
        <p:spPr>
          <a:xfrm>
            <a:off x="1748314" y="2766587"/>
            <a:ext cx="4535016" cy="864412"/>
          </a:xfrm>
          <a:prstGeom prst="rect">
            <a:avLst/>
          </a:prstGeom>
          <a:noFill/>
        </p:spPr>
        <p:txBody>
          <a:bodyPr wrap="square" lIns="0" tIns="0" rIns="0" bIns="0" rtlCol="0">
            <a:spAutoFit/>
          </a:bodyPr>
          <a:lstStyle/>
          <a:p>
            <a:pPr defTabSz="932597">
              <a:defRPr/>
            </a:pPr>
            <a:r>
              <a:rPr lang="en-US" sz="1836" b="1" dirty="0">
                <a:gradFill>
                  <a:gsLst>
                    <a:gs pos="2917">
                      <a:schemeClr val="tx1"/>
                    </a:gs>
                    <a:gs pos="30000">
                      <a:schemeClr val="tx1"/>
                    </a:gs>
                  </a:gsLst>
                  <a:lin ang="5400000" scaled="0"/>
                </a:gradFill>
              </a:rPr>
              <a:t>Learn about Azure Landing Zones</a:t>
            </a:r>
          </a:p>
          <a:p>
            <a:pPr defTabSz="932597">
              <a:defRPr/>
            </a:pPr>
            <a:r>
              <a:rPr lang="en-US" sz="1836" dirty="0">
                <a:solidFill>
                  <a:schemeClr val="accent2"/>
                </a:solidFill>
              </a:rPr>
              <a:t>Azure Landing Zones</a:t>
            </a:r>
          </a:p>
          <a:p>
            <a:pPr defTabSz="932597">
              <a:defRPr/>
            </a:pPr>
            <a:r>
              <a:rPr lang="en-US" sz="1836" dirty="0">
                <a:solidFill>
                  <a:schemeClr val="tx2"/>
                </a:solidFill>
                <a:hlinkClick r:id="rId4">
                  <a:extLst>
                    <a:ext uri="{A12FA001-AC4F-418D-AE19-62706E023703}">
                      <ahyp:hlinkClr xmlns:ahyp="http://schemas.microsoft.com/office/drawing/2018/hyperlinkcolor" val="tx"/>
                    </a:ext>
                  </a:extLst>
                </a:hlinkClick>
              </a:rPr>
              <a:t>https://aka.ms/adopt/landingzones</a:t>
            </a:r>
            <a:r>
              <a:rPr lang="en-US" sz="1836" dirty="0">
                <a:solidFill>
                  <a:schemeClr val="tx2"/>
                </a:solidFill>
              </a:rPr>
              <a:t> </a:t>
            </a:r>
          </a:p>
        </p:txBody>
      </p:sp>
      <p:sp>
        <p:nvSpPr>
          <p:cNvPr id="20" name="TextBox 19">
            <a:extLst>
              <a:ext uri="{FF2B5EF4-FFF2-40B4-BE49-F238E27FC236}">
                <a16:creationId xmlns:a16="http://schemas.microsoft.com/office/drawing/2014/main" id="{F1013BD4-2EAA-4ED4-ACED-51F7F3E01A4D}"/>
              </a:ext>
            </a:extLst>
          </p:cNvPr>
          <p:cNvSpPr txBox="1"/>
          <p:nvPr/>
        </p:nvSpPr>
        <p:spPr>
          <a:xfrm>
            <a:off x="1748314" y="1449607"/>
            <a:ext cx="5102948" cy="864412"/>
          </a:xfrm>
          <a:prstGeom prst="rect">
            <a:avLst/>
          </a:prstGeom>
          <a:noFill/>
        </p:spPr>
        <p:txBody>
          <a:bodyPr wrap="square" lIns="0" tIns="0" rIns="0" bIns="0" rtlCol="0">
            <a:spAutoFit/>
          </a:bodyPr>
          <a:lstStyle/>
          <a:p>
            <a:pPr defTabSz="932597">
              <a:defRPr/>
            </a:pPr>
            <a:r>
              <a:rPr lang="en-US" sz="1836" b="1" dirty="0">
                <a:gradFill>
                  <a:gsLst>
                    <a:gs pos="2917">
                      <a:schemeClr val="tx1"/>
                    </a:gs>
                    <a:gs pos="30000">
                      <a:schemeClr val="tx1"/>
                    </a:gs>
                  </a:gsLst>
                  <a:lin ang="5400000" scaled="0"/>
                </a:gradFill>
              </a:rPr>
              <a:t>Read the Documentation</a:t>
            </a:r>
          </a:p>
          <a:p>
            <a:pPr defTabSz="932597">
              <a:defRPr/>
            </a:pPr>
            <a:r>
              <a:rPr lang="en-US" sz="1836" dirty="0">
                <a:solidFill>
                  <a:schemeClr val="accent2"/>
                </a:solidFill>
              </a:rPr>
              <a:t>Microsoft Cloud Adoption Framework for Azure</a:t>
            </a:r>
          </a:p>
          <a:p>
            <a:pPr defTabSz="932597">
              <a:defRPr/>
            </a:pPr>
            <a:r>
              <a:rPr lang="en-US" sz="1836" dirty="0">
                <a:solidFill>
                  <a:schemeClr val="tx2"/>
                </a:solidFill>
                <a:hlinkClick r:id="rId5">
                  <a:extLst>
                    <a:ext uri="{A12FA001-AC4F-418D-AE19-62706E023703}">
                      <ahyp:hlinkClr xmlns:ahyp="http://schemas.microsoft.com/office/drawing/2018/hyperlinkcolor" val="tx"/>
                    </a:ext>
                  </a:extLst>
                </a:hlinkClick>
              </a:rPr>
              <a:t>https://aka.ms/adopt/overview</a:t>
            </a:r>
            <a:r>
              <a:rPr lang="en-US" sz="1836" dirty="0">
                <a:solidFill>
                  <a:schemeClr val="tx2"/>
                </a:solidFill>
              </a:rPr>
              <a:t> </a:t>
            </a:r>
          </a:p>
        </p:txBody>
      </p:sp>
      <p:sp>
        <p:nvSpPr>
          <p:cNvPr id="10" name="TextBox 9">
            <a:extLst>
              <a:ext uri="{FF2B5EF4-FFF2-40B4-BE49-F238E27FC236}">
                <a16:creationId xmlns:a16="http://schemas.microsoft.com/office/drawing/2014/main" id="{2AF3050C-6A71-43DF-B6BE-D4BA67270E2E}"/>
              </a:ext>
            </a:extLst>
          </p:cNvPr>
          <p:cNvSpPr txBox="1"/>
          <p:nvPr/>
        </p:nvSpPr>
        <p:spPr>
          <a:xfrm>
            <a:off x="1724026" y="4103278"/>
            <a:ext cx="7937507" cy="864412"/>
          </a:xfrm>
          <a:prstGeom prst="rect">
            <a:avLst/>
          </a:prstGeom>
          <a:noFill/>
        </p:spPr>
        <p:txBody>
          <a:bodyPr wrap="square" lIns="0" tIns="0" rIns="0" bIns="0" rtlCol="0" anchor="t">
            <a:spAutoFit/>
          </a:bodyPr>
          <a:lstStyle/>
          <a:p>
            <a:r>
              <a:rPr lang="en-US" sz="1836" b="1" dirty="0">
                <a:gradFill>
                  <a:gsLst>
                    <a:gs pos="2917">
                      <a:schemeClr val="tx1"/>
                    </a:gs>
                    <a:gs pos="30000">
                      <a:schemeClr val="tx1"/>
                    </a:gs>
                  </a:gsLst>
                  <a:lin ang="5400000" scaled="0"/>
                </a:gradFill>
              </a:rPr>
              <a:t>Implement Enterprise-scale Landing Zones in Azure</a:t>
            </a:r>
          </a:p>
          <a:p>
            <a:r>
              <a:rPr lang="en-US" sz="1836" dirty="0">
                <a:solidFill>
                  <a:schemeClr val="accent2"/>
                </a:solidFill>
                <a:cs typeface="Segoe UI"/>
              </a:rPr>
              <a:t>Examples and GitHub resources for implementation</a:t>
            </a:r>
          </a:p>
          <a:p>
            <a:r>
              <a:rPr lang="en-US" sz="1836" dirty="0">
                <a:solidFill>
                  <a:schemeClr val="tx2"/>
                </a:solidFill>
                <a:cs typeface="Segoe UI"/>
                <a:hlinkClick r:id="rId6">
                  <a:extLst>
                    <a:ext uri="{A12FA001-AC4F-418D-AE19-62706E023703}">
                      <ahyp:hlinkClr xmlns:ahyp="http://schemas.microsoft.com/office/drawing/2018/hyperlinkcolor" val="tx"/>
                    </a:ext>
                  </a:extLst>
                </a:hlinkClick>
              </a:rPr>
              <a:t>https://aka.ms/adopt/landingzones/enterprise-scale/implementation</a:t>
            </a:r>
            <a:r>
              <a:rPr lang="en-US" sz="1836" dirty="0">
                <a:solidFill>
                  <a:schemeClr val="tx2"/>
                </a:solidFill>
                <a:cs typeface="Segoe UI"/>
              </a:rPr>
              <a:t> </a:t>
            </a:r>
            <a:endParaRPr lang="en-US" sz="1836" dirty="0">
              <a:solidFill>
                <a:schemeClr val="tx2"/>
              </a:solidFill>
              <a:ea typeface="Segoe UI" pitchFamily="34" charset="0"/>
              <a:cs typeface="Segoe UI"/>
            </a:endParaRPr>
          </a:p>
        </p:txBody>
      </p:sp>
      <p:pic>
        <p:nvPicPr>
          <p:cNvPr id="41" name="Picture 40">
            <a:extLst>
              <a:ext uri="{FF2B5EF4-FFF2-40B4-BE49-F238E27FC236}">
                <a16:creationId xmlns:a16="http://schemas.microsoft.com/office/drawing/2014/main" id="{48A09962-71E6-420F-92D0-0BB11B7D1880}"/>
              </a:ext>
            </a:extLst>
          </p:cNvPr>
          <p:cNvPicPr>
            <a:picLocks noChangeAspect="1"/>
          </p:cNvPicPr>
          <p:nvPr/>
        </p:nvPicPr>
        <p:blipFill>
          <a:blip r:embed="rId7"/>
          <a:stretch>
            <a:fillRect/>
          </a:stretch>
        </p:blipFill>
        <p:spPr>
          <a:xfrm>
            <a:off x="916905" y="2734350"/>
            <a:ext cx="598258" cy="870065"/>
          </a:xfrm>
          <a:prstGeom prst="rect">
            <a:avLst/>
          </a:prstGeom>
        </p:spPr>
      </p:pic>
      <p:sp>
        <p:nvSpPr>
          <p:cNvPr id="4" name="TextBox 3">
            <a:extLst>
              <a:ext uri="{FF2B5EF4-FFF2-40B4-BE49-F238E27FC236}">
                <a16:creationId xmlns:a16="http://schemas.microsoft.com/office/drawing/2014/main" id="{CD53F0E3-9529-45E7-9CE0-4363847F1E2B}"/>
              </a:ext>
            </a:extLst>
          </p:cNvPr>
          <p:cNvSpPr txBox="1"/>
          <p:nvPr/>
        </p:nvSpPr>
        <p:spPr>
          <a:xfrm>
            <a:off x="8003470" y="2605697"/>
            <a:ext cx="4544110" cy="555282"/>
          </a:xfrm>
          <a:prstGeom prst="rect">
            <a:avLst/>
          </a:prstGeom>
          <a:noFill/>
        </p:spPr>
        <p:txBody>
          <a:bodyPr wrap="square">
            <a:spAutoFit/>
          </a:bodyPr>
          <a:lstStyle/>
          <a:p>
            <a:pPr>
              <a:lnSpc>
                <a:spcPct val="90000"/>
              </a:lnSpc>
              <a:spcAft>
                <a:spcPts val="2448"/>
              </a:spcAft>
            </a:pPr>
            <a:r>
              <a:rPr lang="en-US" sz="3264" u="sng" dirty="0">
                <a:solidFill>
                  <a:schemeClr val="tx2"/>
                </a:solidFill>
                <a:latin typeface="+mj-lt"/>
              </a:rPr>
              <a:t>Azure.com/partners</a:t>
            </a:r>
            <a:endParaRPr lang="en-US" sz="3672" u="sng" dirty="0">
              <a:solidFill>
                <a:schemeClr val="tx2"/>
              </a:solidFill>
              <a:latin typeface="+mj-lt"/>
            </a:endParaRPr>
          </a:p>
        </p:txBody>
      </p:sp>
      <p:sp>
        <p:nvSpPr>
          <p:cNvPr id="11" name="TextBox 10">
            <a:extLst>
              <a:ext uri="{FF2B5EF4-FFF2-40B4-BE49-F238E27FC236}">
                <a16:creationId xmlns:a16="http://schemas.microsoft.com/office/drawing/2014/main" id="{33BF8967-5440-4A80-97D4-DE518F686B5E}"/>
              </a:ext>
            </a:extLst>
          </p:cNvPr>
          <p:cNvSpPr txBox="1"/>
          <p:nvPr/>
        </p:nvSpPr>
        <p:spPr>
          <a:xfrm>
            <a:off x="8382340" y="2398760"/>
            <a:ext cx="3307175" cy="288137"/>
          </a:xfrm>
          <a:prstGeom prst="rect">
            <a:avLst/>
          </a:prstGeom>
          <a:noFill/>
        </p:spPr>
        <p:txBody>
          <a:bodyPr wrap="square" lIns="0" tIns="0" rIns="0" bIns="0" rtlCol="0" anchor="t">
            <a:spAutoFit/>
          </a:bodyPr>
          <a:lstStyle/>
          <a:p>
            <a:r>
              <a:rPr lang="en-US" sz="1836" b="1" dirty="0">
                <a:gradFill>
                  <a:gsLst>
                    <a:gs pos="2917">
                      <a:schemeClr val="tx1"/>
                    </a:gs>
                    <a:gs pos="30000">
                      <a:schemeClr val="tx1"/>
                    </a:gs>
                  </a:gsLst>
                  <a:lin ang="5400000" scaled="0"/>
                </a:gradFill>
                <a:latin typeface="Segoe UI "/>
              </a:rPr>
              <a:t>All the resources available at</a:t>
            </a:r>
            <a:endParaRPr lang="en-US" sz="1836" dirty="0">
              <a:solidFill>
                <a:schemeClr val="accent1"/>
              </a:solidFill>
              <a:latin typeface="Segoe UI"/>
              <a:ea typeface="Segoe UI" pitchFamily="34" charset="0"/>
              <a:cs typeface="Segoe UI"/>
            </a:endParaRPr>
          </a:p>
        </p:txBody>
      </p:sp>
      <p:grpSp>
        <p:nvGrpSpPr>
          <p:cNvPr id="24" name="Graphic 21" descr="Books on shelf">
            <a:extLst>
              <a:ext uri="{FF2B5EF4-FFF2-40B4-BE49-F238E27FC236}">
                <a16:creationId xmlns:a16="http://schemas.microsoft.com/office/drawing/2014/main" id="{A8908B10-65FF-4C0A-8D31-31964089EC9C}"/>
              </a:ext>
            </a:extLst>
          </p:cNvPr>
          <p:cNvGrpSpPr/>
          <p:nvPr/>
        </p:nvGrpSpPr>
        <p:grpSpPr>
          <a:xfrm>
            <a:off x="737992" y="1397892"/>
            <a:ext cx="932603" cy="932603"/>
            <a:chOff x="730705" y="2760738"/>
            <a:chExt cx="914400" cy="914400"/>
          </a:xfrm>
        </p:grpSpPr>
        <p:sp>
          <p:nvSpPr>
            <p:cNvPr id="25" name="Freeform: Shape 24">
              <a:extLst>
                <a:ext uri="{FF2B5EF4-FFF2-40B4-BE49-F238E27FC236}">
                  <a16:creationId xmlns:a16="http://schemas.microsoft.com/office/drawing/2014/main" id="{897CC194-7BF2-4929-A836-B802DF6AD533}"/>
                </a:ext>
              </a:extLst>
            </p:cNvPr>
            <p:cNvSpPr/>
            <p:nvPr/>
          </p:nvSpPr>
          <p:spPr>
            <a:xfrm>
              <a:off x="864055" y="3484638"/>
              <a:ext cx="647700" cy="57150"/>
            </a:xfrm>
            <a:custGeom>
              <a:avLst/>
              <a:gdLst>
                <a:gd name="connsiteX0" fmla="*/ 0 w 647700"/>
                <a:gd name="connsiteY0" fmla="*/ 0 h 57150"/>
                <a:gd name="connsiteX1" fmla="*/ 647700 w 647700"/>
                <a:gd name="connsiteY1" fmla="*/ 0 h 57150"/>
                <a:gd name="connsiteX2" fmla="*/ 647700 w 647700"/>
                <a:gd name="connsiteY2" fmla="*/ 57150 h 57150"/>
                <a:gd name="connsiteX3" fmla="*/ 0 w 647700"/>
                <a:gd name="connsiteY3" fmla="*/ 57150 h 57150"/>
              </a:gdLst>
              <a:ahLst/>
              <a:cxnLst>
                <a:cxn ang="0">
                  <a:pos x="connsiteX0" y="connsiteY0"/>
                </a:cxn>
                <a:cxn ang="0">
                  <a:pos x="connsiteX1" y="connsiteY1"/>
                </a:cxn>
                <a:cxn ang="0">
                  <a:pos x="connsiteX2" y="connsiteY2"/>
                </a:cxn>
                <a:cxn ang="0">
                  <a:pos x="connsiteX3" y="connsiteY3"/>
                </a:cxn>
              </a:cxnLst>
              <a:rect l="l" t="t" r="r" b="b"/>
              <a:pathLst>
                <a:path w="647700" h="57150">
                  <a:moveTo>
                    <a:pt x="0" y="0"/>
                  </a:moveTo>
                  <a:lnTo>
                    <a:pt x="647700" y="0"/>
                  </a:lnTo>
                  <a:lnTo>
                    <a:pt x="647700" y="57150"/>
                  </a:lnTo>
                  <a:lnTo>
                    <a:pt x="0" y="57150"/>
                  </a:lnTo>
                  <a:close/>
                </a:path>
              </a:pathLst>
            </a:custGeom>
            <a:solidFill>
              <a:schemeClr val="tx1"/>
            </a:solidFill>
            <a:ln w="9525" cap="flat">
              <a:noFill/>
              <a:prstDash val="solid"/>
              <a:miter/>
            </a:ln>
          </p:spPr>
          <p:txBody>
            <a:bodyPr rtlCol="0" anchor="ctr"/>
            <a:lstStyle/>
            <a:p>
              <a:endParaRPr lang="en-US" sz="1836" dirty="0"/>
            </a:p>
          </p:txBody>
        </p:sp>
        <p:sp>
          <p:nvSpPr>
            <p:cNvPr id="28" name="Freeform: Shape 27">
              <a:extLst>
                <a:ext uri="{FF2B5EF4-FFF2-40B4-BE49-F238E27FC236}">
                  <a16:creationId xmlns:a16="http://schemas.microsoft.com/office/drawing/2014/main" id="{621509A4-9EE6-4443-A92E-5EDD5E511BC7}"/>
                </a:ext>
              </a:extLst>
            </p:cNvPr>
            <p:cNvSpPr/>
            <p:nvPr/>
          </p:nvSpPr>
          <p:spPr>
            <a:xfrm>
              <a:off x="864055" y="2894088"/>
              <a:ext cx="76200" cy="552450"/>
            </a:xfrm>
            <a:custGeom>
              <a:avLst/>
              <a:gdLst>
                <a:gd name="connsiteX0" fmla="*/ 0 w 76200"/>
                <a:gd name="connsiteY0" fmla="*/ 0 h 552450"/>
                <a:gd name="connsiteX1" fmla="*/ 76200 w 76200"/>
                <a:gd name="connsiteY1" fmla="*/ 0 h 552450"/>
                <a:gd name="connsiteX2" fmla="*/ 76200 w 76200"/>
                <a:gd name="connsiteY2" fmla="*/ 552450 h 552450"/>
                <a:gd name="connsiteX3" fmla="*/ 0 w 76200"/>
                <a:gd name="connsiteY3" fmla="*/ 552450 h 552450"/>
              </a:gdLst>
              <a:ahLst/>
              <a:cxnLst>
                <a:cxn ang="0">
                  <a:pos x="connsiteX0" y="connsiteY0"/>
                </a:cxn>
                <a:cxn ang="0">
                  <a:pos x="connsiteX1" y="connsiteY1"/>
                </a:cxn>
                <a:cxn ang="0">
                  <a:pos x="connsiteX2" y="connsiteY2"/>
                </a:cxn>
                <a:cxn ang="0">
                  <a:pos x="connsiteX3" y="connsiteY3"/>
                </a:cxn>
              </a:cxnLst>
              <a:rect l="l" t="t" r="r" b="b"/>
              <a:pathLst>
                <a:path w="76200" h="552450">
                  <a:moveTo>
                    <a:pt x="0" y="0"/>
                  </a:moveTo>
                  <a:lnTo>
                    <a:pt x="76200" y="0"/>
                  </a:lnTo>
                  <a:lnTo>
                    <a:pt x="76200" y="552450"/>
                  </a:lnTo>
                  <a:lnTo>
                    <a:pt x="0" y="552450"/>
                  </a:lnTo>
                  <a:close/>
                </a:path>
              </a:pathLst>
            </a:custGeom>
            <a:solidFill>
              <a:srgbClr val="50E6FF"/>
            </a:solidFill>
            <a:ln w="9525" cap="flat">
              <a:noFill/>
              <a:prstDash val="solid"/>
              <a:miter/>
            </a:ln>
          </p:spPr>
          <p:txBody>
            <a:bodyPr rtlCol="0" anchor="ctr"/>
            <a:lstStyle/>
            <a:p>
              <a:endParaRPr lang="en-US" sz="1836" dirty="0"/>
            </a:p>
          </p:txBody>
        </p:sp>
        <p:sp>
          <p:nvSpPr>
            <p:cNvPr id="33" name="Freeform: Shape 32">
              <a:extLst>
                <a:ext uri="{FF2B5EF4-FFF2-40B4-BE49-F238E27FC236}">
                  <a16:creationId xmlns:a16="http://schemas.microsoft.com/office/drawing/2014/main" id="{6E9D8F83-68D7-4D15-AB18-1902D0C705A5}"/>
                </a:ext>
              </a:extLst>
            </p:cNvPr>
            <p:cNvSpPr/>
            <p:nvPr/>
          </p:nvSpPr>
          <p:spPr>
            <a:xfrm>
              <a:off x="1340305" y="3370338"/>
              <a:ext cx="171450" cy="76200"/>
            </a:xfrm>
            <a:custGeom>
              <a:avLst/>
              <a:gdLst>
                <a:gd name="connsiteX0" fmla="*/ 0 w 171450"/>
                <a:gd name="connsiteY0" fmla="*/ 0 h 76200"/>
                <a:gd name="connsiteX1" fmla="*/ 171450 w 171450"/>
                <a:gd name="connsiteY1" fmla="*/ 0 h 76200"/>
                <a:gd name="connsiteX2" fmla="*/ 171450 w 171450"/>
                <a:gd name="connsiteY2" fmla="*/ 76200 h 76200"/>
                <a:gd name="connsiteX3" fmla="*/ 0 w 1714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71450" h="76200">
                  <a:moveTo>
                    <a:pt x="0" y="0"/>
                  </a:moveTo>
                  <a:lnTo>
                    <a:pt x="171450" y="0"/>
                  </a:lnTo>
                  <a:lnTo>
                    <a:pt x="171450" y="76200"/>
                  </a:lnTo>
                  <a:lnTo>
                    <a:pt x="0" y="76200"/>
                  </a:lnTo>
                  <a:close/>
                </a:path>
              </a:pathLst>
            </a:custGeom>
            <a:solidFill>
              <a:srgbClr val="50E6FF"/>
            </a:solidFill>
            <a:ln w="9525" cap="flat">
              <a:noFill/>
              <a:prstDash val="solid"/>
              <a:miter/>
            </a:ln>
          </p:spPr>
          <p:txBody>
            <a:bodyPr rtlCol="0" anchor="ctr"/>
            <a:lstStyle/>
            <a:p>
              <a:endParaRPr lang="en-US" sz="1836" dirty="0"/>
            </a:p>
          </p:txBody>
        </p:sp>
        <p:sp>
          <p:nvSpPr>
            <p:cNvPr id="34" name="Freeform: Shape 33">
              <a:extLst>
                <a:ext uri="{FF2B5EF4-FFF2-40B4-BE49-F238E27FC236}">
                  <a16:creationId xmlns:a16="http://schemas.microsoft.com/office/drawing/2014/main" id="{B16C0B7C-1D4A-45DD-9850-AC1EEA48D021}"/>
                </a:ext>
              </a:extLst>
            </p:cNvPr>
            <p:cNvSpPr/>
            <p:nvPr/>
          </p:nvSpPr>
          <p:spPr>
            <a:xfrm>
              <a:off x="1340305" y="3046488"/>
              <a:ext cx="171450" cy="285750"/>
            </a:xfrm>
            <a:custGeom>
              <a:avLst/>
              <a:gdLst>
                <a:gd name="connsiteX0" fmla="*/ 0 w 171450"/>
                <a:gd name="connsiteY0" fmla="*/ 0 h 285750"/>
                <a:gd name="connsiteX1" fmla="*/ 171450 w 171450"/>
                <a:gd name="connsiteY1" fmla="*/ 0 h 285750"/>
                <a:gd name="connsiteX2" fmla="*/ 171450 w 171450"/>
                <a:gd name="connsiteY2" fmla="*/ 285750 h 285750"/>
                <a:gd name="connsiteX3" fmla="*/ 0 w 171450"/>
                <a:gd name="connsiteY3" fmla="*/ 285750 h 285750"/>
              </a:gdLst>
              <a:ahLst/>
              <a:cxnLst>
                <a:cxn ang="0">
                  <a:pos x="connsiteX0" y="connsiteY0"/>
                </a:cxn>
                <a:cxn ang="0">
                  <a:pos x="connsiteX1" y="connsiteY1"/>
                </a:cxn>
                <a:cxn ang="0">
                  <a:pos x="connsiteX2" y="connsiteY2"/>
                </a:cxn>
                <a:cxn ang="0">
                  <a:pos x="connsiteX3" y="connsiteY3"/>
                </a:cxn>
              </a:cxnLst>
              <a:rect l="l" t="t" r="r" b="b"/>
              <a:pathLst>
                <a:path w="171450" h="285750">
                  <a:moveTo>
                    <a:pt x="0" y="0"/>
                  </a:moveTo>
                  <a:lnTo>
                    <a:pt x="171450" y="0"/>
                  </a:lnTo>
                  <a:lnTo>
                    <a:pt x="171450" y="285750"/>
                  </a:lnTo>
                  <a:lnTo>
                    <a:pt x="0" y="285750"/>
                  </a:lnTo>
                  <a:close/>
                </a:path>
              </a:pathLst>
            </a:custGeom>
            <a:solidFill>
              <a:schemeClr val="accent4"/>
            </a:solidFill>
            <a:ln w="9525" cap="flat">
              <a:noFill/>
              <a:prstDash val="solid"/>
              <a:miter/>
            </a:ln>
          </p:spPr>
          <p:txBody>
            <a:bodyPr rtlCol="0" anchor="ctr"/>
            <a:lstStyle/>
            <a:p>
              <a:endParaRPr lang="en-US" sz="1836" dirty="0"/>
            </a:p>
          </p:txBody>
        </p:sp>
        <p:sp>
          <p:nvSpPr>
            <p:cNvPr id="35" name="Freeform: Shape 34">
              <a:extLst>
                <a:ext uri="{FF2B5EF4-FFF2-40B4-BE49-F238E27FC236}">
                  <a16:creationId xmlns:a16="http://schemas.microsoft.com/office/drawing/2014/main" id="{55DFDC09-4658-444B-9C80-92C130132004}"/>
                </a:ext>
              </a:extLst>
            </p:cNvPr>
            <p:cNvSpPr/>
            <p:nvPr/>
          </p:nvSpPr>
          <p:spPr>
            <a:xfrm>
              <a:off x="1340305" y="2932188"/>
              <a:ext cx="171450" cy="76200"/>
            </a:xfrm>
            <a:custGeom>
              <a:avLst/>
              <a:gdLst>
                <a:gd name="connsiteX0" fmla="*/ 0 w 171450"/>
                <a:gd name="connsiteY0" fmla="*/ 0 h 76200"/>
                <a:gd name="connsiteX1" fmla="*/ 171450 w 171450"/>
                <a:gd name="connsiteY1" fmla="*/ 0 h 76200"/>
                <a:gd name="connsiteX2" fmla="*/ 171450 w 171450"/>
                <a:gd name="connsiteY2" fmla="*/ 76200 h 76200"/>
                <a:gd name="connsiteX3" fmla="*/ 0 w 1714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171450" h="76200">
                  <a:moveTo>
                    <a:pt x="0" y="0"/>
                  </a:moveTo>
                  <a:lnTo>
                    <a:pt x="171450" y="0"/>
                  </a:lnTo>
                  <a:lnTo>
                    <a:pt x="171450" y="76200"/>
                  </a:lnTo>
                  <a:lnTo>
                    <a:pt x="0" y="76200"/>
                  </a:lnTo>
                  <a:close/>
                </a:path>
              </a:pathLst>
            </a:custGeom>
            <a:solidFill>
              <a:srgbClr val="50E6FF"/>
            </a:solidFill>
            <a:ln w="9525" cap="flat">
              <a:noFill/>
              <a:prstDash val="solid"/>
              <a:miter/>
            </a:ln>
          </p:spPr>
          <p:txBody>
            <a:bodyPr rtlCol="0" anchor="ctr"/>
            <a:lstStyle/>
            <a:p>
              <a:endParaRPr lang="en-US" sz="1836" dirty="0"/>
            </a:p>
          </p:txBody>
        </p:sp>
        <p:sp>
          <p:nvSpPr>
            <p:cNvPr id="37" name="Freeform: Shape 36">
              <a:extLst>
                <a:ext uri="{FF2B5EF4-FFF2-40B4-BE49-F238E27FC236}">
                  <a16:creationId xmlns:a16="http://schemas.microsoft.com/office/drawing/2014/main" id="{C2EB3DF8-9348-4CE6-AFBA-DDDEA602FC6F}"/>
                </a:ext>
              </a:extLst>
            </p:cNvPr>
            <p:cNvSpPr/>
            <p:nvPr/>
          </p:nvSpPr>
          <p:spPr>
            <a:xfrm>
              <a:off x="1149805" y="3027438"/>
              <a:ext cx="152400" cy="419100"/>
            </a:xfrm>
            <a:custGeom>
              <a:avLst/>
              <a:gdLst>
                <a:gd name="connsiteX0" fmla="*/ 76200 w 152400"/>
                <a:gd name="connsiteY0" fmla="*/ 76200 h 419100"/>
                <a:gd name="connsiteX1" fmla="*/ 57150 w 152400"/>
                <a:gd name="connsiteY1" fmla="*/ 57150 h 419100"/>
                <a:gd name="connsiteX2" fmla="*/ 76200 w 152400"/>
                <a:gd name="connsiteY2" fmla="*/ 38100 h 419100"/>
                <a:gd name="connsiteX3" fmla="*/ 95250 w 152400"/>
                <a:gd name="connsiteY3" fmla="*/ 57150 h 419100"/>
                <a:gd name="connsiteX4" fmla="*/ 76200 w 152400"/>
                <a:gd name="connsiteY4" fmla="*/ 76200 h 419100"/>
                <a:gd name="connsiteX5" fmla="*/ 76200 w 152400"/>
                <a:gd name="connsiteY5" fmla="*/ 381000 h 419100"/>
                <a:gd name="connsiteX6" fmla="*/ 57150 w 152400"/>
                <a:gd name="connsiteY6" fmla="*/ 361950 h 419100"/>
                <a:gd name="connsiteX7" fmla="*/ 76200 w 152400"/>
                <a:gd name="connsiteY7" fmla="*/ 342900 h 419100"/>
                <a:gd name="connsiteX8" fmla="*/ 95250 w 152400"/>
                <a:gd name="connsiteY8" fmla="*/ 361950 h 419100"/>
                <a:gd name="connsiteX9" fmla="*/ 76200 w 152400"/>
                <a:gd name="connsiteY9" fmla="*/ 381000 h 419100"/>
                <a:gd name="connsiteX10" fmla="*/ 152400 w 152400"/>
                <a:gd name="connsiteY10" fmla="*/ 0 h 419100"/>
                <a:gd name="connsiteX11" fmla="*/ 0 w 152400"/>
                <a:gd name="connsiteY11" fmla="*/ 0 h 419100"/>
                <a:gd name="connsiteX12" fmla="*/ 0 w 152400"/>
                <a:gd name="connsiteY12" fmla="*/ 419100 h 419100"/>
                <a:gd name="connsiteX13" fmla="*/ 152400 w 152400"/>
                <a:gd name="connsiteY13" fmla="*/ 419100 h 419100"/>
                <a:gd name="connsiteX14" fmla="*/ 152400 w 152400"/>
                <a:gd name="connsiteY14" fmla="*/ 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400" h="419100">
                  <a:moveTo>
                    <a:pt x="76200" y="76200"/>
                  </a:moveTo>
                  <a:cubicBezTo>
                    <a:pt x="65723" y="76200"/>
                    <a:pt x="57150" y="67627"/>
                    <a:pt x="57150" y="57150"/>
                  </a:cubicBezTo>
                  <a:cubicBezTo>
                    <a:pt x="57150" y="46673"/>
                    <a:pt x="65723" y="38100"/>
                    <a:pt x="76200" y="38100"/>
                  </a:cubicBezTo>
                  <a:cubicBezTo>
                    <a:pt x="86677" y="38100"/>
                    <a:pt x="95250" y="46673"/>
                    <a:pt x="95250" y="57150"/>
                  </a:cubicBezTo>
                  <a:cubicBezTo>
                    <a:pt x="95250" y="67627"/>
                    <a:pt x="86677" y="76200"/>
                    <a:pt x="76200" y="76200"/>
                  </a:cubicBezTo>
                  <a:close/>
                  <a:moveTo>
                    <a:pt x="76200" y="381000"/>
                  </a:moveTo>
                  <a:cubicBezTo>
                    <a:pt x="65723" y="381000"/>
                    <a:pt x="57150" y="372428"/>
                    <a:pt x="57150" y="361950"/>
                  </a:cubicBezTo>
                  <a:cubicBezTo>
                    <a:pt x="57150" y="351473"/>
                    <a:pt x="65723" y="342900"/>
                    <a:pt x="76200" y="342900"/>
                  </a:cubicBezTo>
                  <a:cubicBezTo>
                    <a:pt x="86677" y="342900"/>
                    <a:pt x="95250" y="351473"/>
                    <a:pt x="95250" y="361950"/>
                  </a:cubicBezTo>
                  <a:cubicBezTo>
                    <a:pt x="95250" y="372428"/>
                    <a:pt x="86677" y="381000"/>
                    <a:pt x="76200" y="381000"/>
                  </a:cubicBezTo>
                  <a:close/>
                  <a:moveTo>
                    <a:pt x="152400" y="0"/>
                  </a:moveTo>
                  <a:lnTo>
                    <a:pt x="0" y="0"/>
                  </a:lnTo>
                  <a:lnTo>
                    <a:pt x="0" y="419100"/>
                  </a:lnTo>
                  <a:lnTo>
                    <a:pt x="152400" y="419100"/>
                  </a:lnTo>
                  <a:lnTo>
                    <a:pt x="152400" y="0"/>
                  </a:lnTo>
                  <a:close/>
                </a:path>
              </a:pathLst>
            </a:custGeom>
            <a:solidFill>
              <a:srgbClr val="50E6FF"/>
            </a:solidFill>
            <a:ln w="9525" cap="flat">
              <a:noFill/>
              <a:prstDash val="solid"/>
              <a:miter/>
            </a:ln>
          </p:spPr>
          <p:txBody>
            <a:bodyPr rtlCol="0" anchor="ctr"/>
            <a:lstStyle/>
            <a:p>
              <a:endParaRPr lang="en-US" sz="1836" dirty="0"/>
            </a:p>
          </p:txBody>
        </p:sp>
        <p:sp>
          <p:nvSpPr>
            <p:cNvPr id="40" name="Freeform: Shape 39">
              <a:extLst>
                <a:ext uri="{FF2B5EF4-FFF2-40B4-BE49-F238E27FC236}">
                  <a16:creationId xmlns:a16="http://schemas.microsoft.com/office/drawing/2014/main" id="{3961F62F-47B0-479E-B3B4-DDE81CAB111A}"/>
                </a:ext>
              </a:extLst>
            </p:cNvPr>
            <p:cNvSpPr/>
            <p:nvPr/>
          </p:nvSpPr>
          <p:spPr>
            <a:xfrm>
              <a:off x="978355" y="2951238"/>
              <a:ext cx="133350" cy="495300"/>
            </a:xfrm>
            <a:custGeom>
              <a:avLst/>
              <a:gdLst>
                <a:gd name="connsiteX0" fmla="*/ 95250 w 133350"/>
                <a:gd name="connsiteY0" fmla="*/ 95250 h 495300"/>
                <a:gd name="connsiteX1" fmla="*/ 38100 w 133350"/>
                <a:gd name="connsiteY1" fmla="*/ 95250 h 495300"/>
                <a:gd name="connsiteX2" fmla="*/ 38100 w 133350"/>
                <a:gd name="connsiteY2" fmla="*/ 38100 h 495300"/>
                <a:gd name="connsiteX3" fmla="*/ 95250 w 133350"/>
                <a:gd name="connsiteY3" fmla="*/ 38100 h 495300"/>
                <a:gd name="connsiteX4" fmla="*/ 95250 w 133350"/>
                <a:gd name="connsiteY4" fmla="*/ 95250 h 495300"/>
                <a:gd name="connsiteX5" fmla="*/ 133350 w 133350"/>
                <a:gd name="connsiteY5" fmla="*/ 0 h 495300"/>
                <a:gd name="connsiteX6" fmla="*/ 0 w 133350"/>
                <a:gd name="connsiteY6" fmla="*/ 0 h 495300"/>
                <a:gd name="connsiteX7" fmla="*/ 0 w 133350"/>
                <a:gd name="connsiteY7" fmla="*/ 495300 h 495300"/>
                <a:gd name="connsiteX8" fmla="*/ 133350 w 133350"/>
                <a:gd name="connsiteY8" fmla="*/ 495300 h 495300"/>
                <a:gd name="connsiteX9" fmla="*/ 133350 w 133350"/>
                <a:gd name="connsiteY9" fmla="*/ 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495300">
                  <a:moveTo>
                    <a:pt x="95250" y="95250"/>
                  </a:moveTo>
                  <a:lnTo>
                    <a:pt x="38100" y="95250"/>
                  </a:lnTo>
                  <a:lnTo>
                    <a:pt x="38100" y="38100"/>
                  </a:lnTo>
                  <a:lnTo>
                    <a:pt x="95250" y="38100"/>
                  </a:lnTo>
                  <a:lnTo>
                    <a:pt x="95250" y="95250"/>
                  </a:lnTo>
                  <a:close/>
                  <a:moveTo>
                    <a:pt x="133350" y="0"/>
                  </a:moveTo>
                  <a:lnTo>
                    <a:pt x="0" y="0"/>
                  </a:lnTo>
                  <a:lnTo>
                    <a:pt x="0" y="495300"/>
                  </a:lnTo>
                  <a:lnTo>
                    <a:pt x="133350" y="495300"/>
                  </a:lnTo>
                  <a:lnTo>
                    <a:pt x="133350" y="0"/>
                  </a:lnTo>
                  <a:close/>
                </a:path>
              </a:pathLst>
            </a:custGeom>
            <a:solidFill>
              <a:schemeClr val="accent4"/>
            </a:solidFill>
            <a:ln w="9525" cap="flat">
              <a:noFill/>
              <a:prstDash val="solid"/>
              <a:miter/>
            </a:ln>
          </p:spPr>
          <p:txBody>
            <a:bodyPr rtlCol="0" anchor="ctr"/>
            <a:lstStyle/>
            <a:p>
              <a:endParaRPr lang="en-US" sz="1836" dirty="0"/>
            </a:p>
          </p:txBody>
        </p:sp>
      </p:grpSp>
      <p:grpSp>
        <p:nvGrpSpPr>
          <p:cNvPr id="44" name="Graphic 42" descr="Ui Ux">
            <a:extLst>
              <a:ext uri="{FF2B5EF4-FFF2-40B4-BE49-F238E27FC236}">
                <a16:creationId xmlns:a16="http://schemas.microsoft.com/office/drawing/2014/main" id="{31004309-CECE-41FF-8817-81DAA4B83168}"/>
              </a:ext>
            </a:extLst>
          </p:cNvPr>
          <p:cNvGrpSpPr/>
          <p:nvPr/>
        </p:nvGrpSpPr>
        <p:grpSpPr>
          <a:xfrm>
            <a:off x="699134" y="4060746"/>
            <a:ext cx="932603" cy="932603"/>
            <a:chOff x="654505" y="4023953"/>
            <a:chExt cx="914400" cy="914400"/>
          </a:xfrm>
        </p:grpSpPr>
        <p:sp>
          <p:nvSpPr>
            <p:cNvPr id="45" name="Freeform: Shape 44">
              <a:extLst>
                <a:ext uri="{FF2B5EF4-FFF2-40B4-BE49-F238E27FC236}">
                  <a16:creationId xmlns:a16="http://schemas.microsoft.com/office/drawing/2014/main" id="{568C5B89-9D43-48F0-8B46-B4335AA495A4}"/>
                </a:ext>
              </a:extLst>
            </p:cNvPr>
            <p:cNvSpPr/>
            <p:nvPr/>
          </p:nvSpPr>
          <p:spPr>
            <a:xfrm>
              <a:off x="983117" y="4300178"/>
              <a:ext cx="276225" cy="276225"/>
            </a:xfrm>
            <a:custGeom>
              <a:avLst/>
              <a:gdLst>
                <a:gd name="connsiteX0" fmla="*/ 0 w 276225"/>
                <a:gd name="connsiteY0" fmla="*/ 138113 h 276225"/>
                <a:gd name="connsiteX1" fmla="*/ 138113 w 276225"/>
                <a:gd name="connsiteY1" fmla="*/ 276225 h 276225"/>
                <a:gd name="connsiteX2" fmla="*/ 276225 w 276225"/>
                <a:gd name="connsiteY2" fmla="*/ 138113 h 276225"/>
                <a:gd name="connsiteX3" fmla="*/ 138113 w 276225"/>
                <a:gd name="connsiteY3" fmla="*/ 0 h 276225"/>
                <a:gd name="connsiteX4" fmla="*/ 0 w 276225"/>
                <a:gd name="connsiteY4" fmla="*/ 138113 h 276225"/>
                <a:gd name="connsiteX5" fmla="*/ 215265 w 276225"/>
                <a:gd name="connsiteY5" fmla="*/ 179070 h 276225"/>
                <a:gd name="connsiteX6" fmla="*/ 215265 w 276225"/>
                <a:gd name="connsiteY6" fmla="*/ 208598 h 276225"/>
                <a:gd name="connsiteX7" fmla="*/ 60007 w 276225"/>
                <a:gd name="connsiteY7" fmla="*/ 208598 h 276225"/>
                <a:gd name="connsiteX8" fmla="*/ 60007 w 276225"/>
                <a:gd name="connsiteY8" fmla="*/ 179070 h 276225"/>
                <a:gd name="connsiteX9" fmla="*/ 67627 w 276225"/>
                <a:gd name="connsiteY9" fmla="*/ 163830 h 276225"/>
                <a:gd name="connsiteX10" fmla="*/ 105727 w 276225"/>
                <a:gd name="connsiteY10" fmla="*/ 145733 h 276225"/>
                <a:gd name="connsiteX11" fmla="*/ 138113 w 276225"/>
                <a:gd name="connsiteY11" fmla="*/ 140970 h 276225"/>
                <a:gd name="connsiteX12" fmla="*/ 170498 w 276225"/>
                <a:gd name="connsiteY12" fmla="*/ 145733 h 276225"/>
                <a:gd name="connsiteX13" fmla="*/ 208598 w 276225"/>
                <a:gd name="connsiteY13" fmla="*/ 163830 h 276225"/>
                <a:gd name="connsiteX14" fmla="*/ 215265 w 276225"/>
                <a:gd name="connsiteY14" fmla="*/ 179070 h 276225"/>
                <a:gd name="connsiteX15" fmla="*/ 138113 w 276225"/>
                <a:gd name="connsiteY15" fmla="*/ 53340 h 276225"/>
                <a:gd name="connsiteX16" fmla="*/ 177165 w 276225"/>
                <a:gd name="connsiteY16" fmla="*/ 92393 h 276225"/>
                <a:gd name="connsiteX17" fmla="*/ 177165 w 276225"/>
                <a:gd name="connsiteY17" fmla="*/ 92393 h 276225"/>
                <a:gd name="connsiteX18" fmla="*/ 138113 w 276225"/>
                <a:gd name="connsiteY18" fmla="*/ 131445 h 276225"/>
                <a:gd name="connsiteX19" fmla="*/ 99060 w 276225"/>
                <a:gd name="connsiteY19" fmla="*/ 92393 h 276225"/>
                <a:gd name="connsiteX20" fmla="*/ 138113 w 276225"/>
                <a:gd name="connsiteY20" fmla="*/ 5334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6225" h="276225">
                  <a:moveTo>
                    <a:pt x="0" y="138113"/>
                  </a:moveTo>
                  <a:cubicBezTo>
                    <a:pt x="0" y="214313"/>
                    <a:pt x="61913" y="276225"/>
                    <a:pt x="138113" y="276225"/>
                  </a:cubicBezTo>
                  <a:cubicBezTo>
                    <a:pt x="214313" y="276225"/>
                    <a:pt x="276225" y="214313"/>
                    <a:pt x="276225" y="138113"/>
                  </a:cubicBezTo>
                  <a:cubicBezTo>
                    <a:pt x="276225" y="61913"/>
                    <a:pt x="214313" y="0"/>
                    <a:pt x="138113" y="0"/>
                  </a:cubicBezTo>
                  <a:cubicBezTo>
                    <a:pt x="61913" y="0"/>
                    <a:pt x="0" y="61913"/>
                    <a:pt x="0" y="138113"/>
                  </a:cubicBezTo>
                  <a:close/>
                  <a:moveTo>
                    <a:pt x="215265" y="179070"/>
                  </a:moveTo>
                  <a:lnTo>
                    <a:pt x="215265" y="208598"/>
                  </a:lnTo>
                  <a:lnTo>
                    <a:pt x="60007" y="208598"/>
                  </a:lnTo>
                  <a:lnTo>
                    <a:pt x="60007" y="179070"/>
                  </a:lnTo>
                  <a:cubicBezTo>
                    <a:pt x="60007" y="173355"/>
                    <a:pt x="62865" y="167640"/>
                    <a:pt x="67627" y="163830"/>
                  </a:cubicBezTo>
                  <a:cubicBezTo>
                    <a:pt x="79057" y="155258"/>
                    <a:pt x="91440" y="149543"/>
                    <a:pt x="105727" y="145733"/>
                  </a:cubicBezTo>
                  <a:cubicBezTo>
                    <a:pt x="116205" y="142875"/>
                    <a:pt x="126682" y="140970"/>
                    <a:pt x="138113" y="140970"/>
                  </a:cubicBezTo>
                  <a:cubicBezTo>
                    <a:pt x="148590" y="140970"/>
                    <a:pt x="160020" y="142875"/>
                    <a:pt x="170498" y="145733"/>
                  </a:cubicBezTo>
                  <a:cubicBezTo>
                    <a:pt x="183833" y="149543"/>
                    <a:pt x="197168" y="155258"/>
                    <a:pt x="208598" y="163830"/>
                  </a:cubicBezTo>
                  <a:cubicBezTo>
                    <a:pt x="212408" y="167640"/>
                    <a:pt x="215265" y="173355"/>
                    <a:pt x="215265" y="179070"/>
                  </a:cubicBezTo>
                  <a:close/>
                  <a:moveTo>
                    <a:pt x="138113" y="53340"/>
                  </a:moveTo>
                  <a:cubicBezTo>
                    <a:pt x="159068" y="53340"/>
                    <a:pt x="177165" y="70485"/>
                    <a:pt x="177165" y="92393"/>
                  </a:cubicBezTo>
                  <a:lnTo>
                    <a:pt x="177165" y="92393"/>
                  </a:lnTo>
                  <a:cubicBezTo>
                    <a:pt x="177165" y="113348"/>
                    <a:pt x="160020" y="131445"/>
                    <a:pt x="138113" y="131445"/>
                  </a:cubicBezTo>
                  <a:cubicBezTo>
                    <a:pt x="117157" y="131445"/>
                    <a:pt x="99060" y="114300"/>
                    <a:pt x="99060" y="92393"/>
                  </a:cubicBezTo>
                  <a:cubicBezTo>
                    <a:pt x="99060" y="70485"/>
                    <a:pt x="116205" y="53340"/>
                    <a:pt x="138113" y="53340"/>
                  </a:cubicBezTo>
                  <a:close/>
                </a:path>
              </a:pathLst>
            </a:custGeom>
            <a:solidFill>
              <a:schemeClr val="accent5"/>
            </a:solidFill>
            <a:ln w="9525" cap="flat">
              <a:noFill/>
              <a:prstDash val="solid"/>
              <a:miter/>
            </a:ln>
          </p:spPr>
          <p:txBody>
            <a:bodyPr rtlCol="0" anchor="ctr"/>
            <a:lstStyle/>
            <a:p>
              <a:endParaRPr lang="en-US" sz="1836" dirty="0"/>
            </a:p>
          </p:txBody>
        </p:sp>
        <p:sp>
          <p:nvSpPr>
            <p:cNvPr id="46" name="Freeform: Shape 45">
              <a:extLst>
                <a:ext uri="{FF2B5EF4-FFF2-40B4-BE49-F238E27FC236}">
                  <a16:creationId xmlns:a16="http://schemas.microsoft.com/office/drawing/2014/main" id="{0E9F5143-6E2F-4BE2-B263-46B1D7688B8A}"/>
                </a:ext>
              </a:extLst>
            </p:cNvPr>
            <p:cNvSpPr/>
            <p:nvPr/>
          </p:nvSpPr>
          <p:spPr>
            <a:xfrm>
              <a:off x="1521280" y="432875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2"/>
            </a:solidFill>
            <a:ln w="9525" cap="flat">
              <a:noFill/>
              <a:prstDash val="solid"/>
              <a:miter/>
            </a:ln>
          </p:spPr>
          <p:txBody>
            <a:bodyPr rtlCol="0" anchor="ctr"/>
            <a:lstStyle/>
            <a:p>
              <a:endParaRPr lang="en-US" sz="1836" dirty="0"/>
            </a:p>
          </p:txBody>
        </p:sp>
        <p:sp>
          <p:nvSpPr>
            <p:cNvPr id="47" name="Freeform: Shape 46">
              <a:extLst>
                <a:ext uri="{FF2B5EF4-FFF2-40B4-BE49-F238E27FC236}">
                  <a16:creationId xmlns:a16="http://schemas.microsoft.com/office/drawing/2014/main" id="{28E7C1A2-D353-47B7-B386-CC82C8583FBE}"/>
                </a:ext>
              </a:extLst>
            </p:cNvPr>
            <p:cNvSpPr/>
            <p:nvPr/>
          </p:nvSpPr>
          <p:spPr>
            <a:xfrm>
              <a:off x="1358402" y="4328753"/>
              <a:ext cx="27622" cy="28575"/>
            </a:xfrm>
            <a:custGeom>
              <a:avLst/>
              <a:gdLst>
                <a:gd name="connsiteX0" fmla="*/ 0 w 27622"/>
                <a:gd name="connsiteY0" fmla="*/ 0 h 28575"/>
                <a:gd name="connsiteX1" fmla="*/ 27623 w 27622"/>
                <a:gd name="connsiteY1" fmla="*/ 0 h 28575"/>
                <a:gd name="connsiteX2" fmla="*/ 27623 w 27622"/>
                <a:gd name="connsiteY2" fmla="*/ 28575 h 28575"/>
                <a:gd name="connsiteX3" fmla="*/ 0 w 27622"/>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7622" h="28575">
                  <a:moveTo>
                    <a:pt x="0" y="0"/>
                  </a:moveTo>
                  <a:lnTo>
                    <a:pt x="27623" y="0"/>
                  </a:lnTo>
                  <a:lnTo>
                    <a:pt x="27623" y="28575"/>
                  </a:lnTo>
                  <a:lnTo>
                    <a:pt x="0" y="28575"/>
                  </a:lnTo>
                  <a:close/>
                </a:path>
              </a:pathLst>
            </a:custGeom>
            <a:solidFill>
              <a:schemeClr val="accent2"/>
            </a:solidFill>
            <a:ln w="9525" cap="flat">
              <a:noFill/>
              <a:prstDash val="solid"/>
              <a:miter/>
            </a:ln>
          </p:spPr>
          <p:txBody>
            <a:bodyPr rtlCol="0" anchor="ctr"/>
            <a:lstStyle/>
            <a:p>
              <a:endParaRPr lang="en-US" sz="1836" dirty="0"/>
            </a:p>
          </p:txBody>
        </p:sp>
        <p:sp>
          <p:nvSpPr>
            <p:cNvPr id="48" name="Freeform: Shape 47">
              <a:extLst>
                <a:ext uri="{FF2B5EF4-FFF2-40B4-BE49-F238E27FC236}">
                  <a16:creationId xmlns:a16="http://schemas.microsoft.com/office/drawing/2014/main" id="{F01607AF-F882-4080-8104-EFB4D8E3C566}"/>
                </a:ext>
              </a:extLst>
            </p:cNvPr>
            <p:cNvSpPr/>
            <p:nvPr/>
          </p:nvSpPr>
          <p:spPr>
            <a:xfrm>
              <a:off x="1413647" y="4328753"/>
              <a:ext cx="27622" cy="28575"/>
            </a:xfrm>
            <a:custGeom>
              <a:avLst/>
              <a:gdLst>
                <a:gd name="connsiteX0" fmla="*/ 0 w 27622"/>
                <a:gd name="connsiteY0" fmla="*/ 0 h 28575"/>
                <a:gd name="connsiteX1" fmla="*/ 27622 w 27622"/>
                <a:gd name="connsiteY1" fmla="*/ 0 h 28575"/>
                <a:gd name="connsiteX2" fmla="*/ 27622 w 27622"/>
                <a:gd name="connsiteY2" fmla="*/ 28575 h 28575"/>
                <a:gd name="connsiteX3" fmla="*/ 0 w 27622"/>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7622" h="28575">
                  <a:moveTo>
                    <a:pt x="0" y="0"/>
                  </a:moveTo>
                  <a:lnTo>
                    <a:pt x="27622" y="0"/>
                  </a:lnTo>
                  <a:lnTo>
                    <a:pt x="27622" y="28575"/>
                  </a:lnTo>
                  <a:lnTo>
                    <a:pt x="0" y="28575"/>
                  </a:lnTo>
                  <a:close/>
                </a:path>
              </a:pathLst>
            </a:custGeom>
            <a:solidFill>
              <a:schemeClr val="accent2"/>
            </a:solidFill>
            <a:ln w="9525" cap="flat">
              <a:noFill/>
              <a:prstDash val="solid"/>
              <a:miter/>
            </a:ln>
          </p:spPr>
          <p:txBody>
            <a:bodyPr rtlCol="0" anchor="ctr"/>
            <a:lstStyle/>
            <a:p>
              <a:endParaRPr lang="en-US" sz="1836" dirty="0"/>
            </a:p>
          </p:txBody>
        </p:sp>
        <p:sp>
          <p:nvSpPr>
            <p:cNvPr id="49" name="Freeform: Shape 48">
              <a:extLst>
                <a:ext uri="{FF2B5EF4-FFF2-40B4-BE49-F238E27FC236}">
                  <a16:creationId xmlns:a16="http://schemas.microsoft.com/office/drawing/2014/main" id="{582C5146-4E55-43D5-83CD-9E82206689BB}"/>
                </a:ext>
              </a:extLst>
            </p:cNvPr>
            <p:cNvSpPr/>
            <p:nvPr/>
          </p:nvSpPr>
          <p:spPr>
            <a:xfrm>
              <a:off x="1467940" y="4328753"/>
              <a:ext cx="27622" cy="28575"/>
            </a:xfrm>
            <a:custGeom>
              <a:avLst/>
              <a:gdLst>
                <a:gd name="connsiteX0" fmla="*/ 0 w 27622"/>
                <a:gd name="connsiteY0" fmla="*/ 0 h 28575"/>
                <a:gd name="connsiteX1" fmla="*/ 27623 w 27622"/>
                <a:gd name="connsiteY1" fmla="*/ 0 h 28575"/>
                <a:gd name="connsiteX2" fmla="*/ 27623 w 27622"/>
                <a:gd name="connsiteY2" fmla="*/ 28575 h 28575"/>
                <a:gd name="connsiteX3" fmla="*/ 0 w 27622"/>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7622" h="28575">
                  <a:moveTo>
                    <a:pt x="0" y="0"/>
                  </a:moveTo>
                  <a:lnTo>
                    <a:pt x="27623" y="0"/>
                  </a:lnTo>
                  <a:lnTo>
                    <a:pt x="27623" y="28575"/>
                  </a:lnTo>
                  <a:lnTo>
                    <a:pt x="0" y="28575"/>
                  </a:lnTo>
                  <a:close/>
                </a:path>
              </a:pathLst>
            </a:custGeom>
            <a:solidFill>
              <a:schemeClr val="accent2"/>
            </a:solidFill>
            <a:ln w="9525" cap="flat">
              <a:noFill/>
              <a:prstDash val="solid"/>
              <a:miter/>
            </a:ln>
          </p:spPr>
          <p:txBody>
            <a:bodyPr rtlCol="0" anchor="ctr"/>
            <a:lstStyle/>
            <a:p>
              <a:endParaRPr lang="en-US" sz="1836" dirty="0"/>
            </a:p>
          </p:txBody>
        </p:sp>
        <p:sp>
          <p:nvSpPr>
            <p:cNvPr id="50" name="Freeform: Shape 49">
              <a:extLst>
                <a:ext uri="{FF2B5EF4-FFF2-40B4-BE49-F238E27FC236}">
                  <a16:creationId xmlns:a16="http://schemas.microsoft.com/office/drawing/2014/main" id="{1762BDAE-0ECF-43D7-A98A-15D26C29759D}"/>
                </a:ext>
              </a:extLst>
            </p:cNvPr>
            <p:cNvSpPr/>
            <p:nvPr/>
          </p:nvSpPr>
          <p:spPr>
            <a:xfrm>
              <a:off x="1302205" y="432875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2"/>
            </a:solidFill>
            <a:ln w="9525" cap="flat">
              <a:noFill/>
              <a:prstDash val="solid"/>
              <a:miter/>
            </a:ln>
          </p:spPr>
          <p:txBody>
            <a:bodyPr rtlCol="0" anchor="ctr"/>
            <a:lstStyle/>
            <a:p>
              <a:endParaRPr lang="en-US" sz="1836" dirty="0"/>
            </a:p>
          </p:txBody>
        </p:sp>
        <p:sp>
          <p:nvSpPr>
            <p:cNvPr id="51" name="Freeform: Shape 50">
              <a:extLst>
                <a:ext uri="{FF2B5EF4-FFF2-40B4-BE49-F238E27FC236}">
                  <a16:creationId xmlns:a16="http://schemas.microsoft.com/office/drawing/2014/main" id="{8B973A59-8B4F-4C85-BDCB-F98147F1D0A1}"/>
                </a:ext>
              </a:extLst>
            </p:cNvPr>
            <p:cNvSpPr/>
            <p:nvPr/>
          </p:nvSpPr>
          <p:spPr>
            <a:xfrm>
              <a:off x="1302205" y="421445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2"/>
            </a:solidFill>
            <a:ln w="9525" cap="flat">
              <a:noFill/>
              <a:prstDash val="solid"/>
              <a:miter/>
            </a:ln>
          </p:spPr>
          <p:txBody>
            <a:bodyPr rtlCol="0" anchor="ctr"/>
            <a:lstStyle/>
            <a:p>
              <a:endParaRPr lang="en-US" sz="1836" dirty="0"/>
            </a:p>
          </p:txBody>
        </p:sp>
        <p:sp>
          <p:nvSpPr>
            <p:cNvPr id="52" name="Freeform: Shape 51">
              <a:extLst>
                <a:ext uri="{FF2B5EF4-FFF2-40B4-BE49-F238E27FC236}">
                  <a16:creationId xmlns:a16="http://schemas.microsoft.com/office/drawing/2014/main" id="{062C4EBA-5097-49D7-95E2-CE91A5C6DDCF}"/>
                </a:ext>
              </a:extLst>
            </p:cNvPr>
            <p:cNvSpPr/>
            <p:nvPr/>
          </p:nvSpPr>
          <p:spPr>
            <a:xfrm>
              <a:off x="1302205" y="427160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2"/>
            </a:solidFill>
            <a:ln w="9525" cap="flat">
              <a:noFill/>
              <a:prstDash val="solid"/>
              <a:miter/>
            </a:ln>
          </p:spPr>
          <p:txBody>
            <a:bodyPr rtlCol="0" anchor="ctr"/>
            <a:lstStyle/>
            <a:p>
              <a:endParaRPr lang="en-US" sz="1836" dirty="0"/>
            </a:p>
          </p:txBody>
        </p:sp>
        <p:sp>
          <p:nvSpPr>
            <p:cNvPr id="53" name="Freeform: Shape 52">
              <a:extLst>
                <a:ext uri="{FF2B5EF4-FFF2-40B4-BE49-F238E27FC236}">
                  <a16:creationId xmlns:a16="http://schemas.microsoft.com/office/drawing/2014/main" id="{2E83A610-8882-4182-8E65-17DE549783EF}"/>
                </a:ext>
              </a:extLst>
            </p:cNvPr>
            <p:cNvSpPr/>
            <p:nvPr/>
          </p:nvSpPr>
          <p:spPr>
            <a:xfrm>
              <a:off x="1302205" y="415730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2"/>
            </a:solidFill>
            <a:ln w="9525" cap="flat">
              <a:noFill/>
              <a:prstDash val="solid"/>
              <a:miter/>
            </a:ln>
          </p:spPr>
          <p:txBody>
            <a:bodyPr rtlCol="0" anchor="ctr"/>
            <a:lstStyle/>
            <a:p>
              <a:endParaRPr lang="en-US" sz="1836" dirty="0"/>
            </a:p>
          </p:txBody>
        </p:sp>
        <p:sp>
          <p:nvSpPr>
            <p:cNvPr id="54" name="Freeform: Shape 53">
              <a:extLst>
                <a:ext uri="{FF2B5EF4-FFF2-40B4-BE49-F238E27FC236}">
                  <a16:creationId xmlns:a16="http://schemas.microsoft.com/office/drawing/2014/main" id="{E0CB444A-D354-4113-AE06-F0D1695E2CD5}"/>
                </a:ext>
              </a:extLst>
            </p:cNvPr>
            <p:cNvSpPr/>
            <p:nvPr/>
          </p:nvSpPr>
          <p:spPr>
            <a:xfrm>
              <a:off x="1302205" y="410015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2"/>
            </a:solidFill>
            <a:ln w="9525" cap="flat">
              <a:noFill/>
              <a:prstDash val="solid"/>
              <a:miter/>
            </a:ln>
          </p:spPr>
          <p:txBody>
            <a:bodyPr rtlCol="0" anchor="ctr"/>
            <a:lstStyle/>
            <a:p>
              <a:endParaRPr lang="en-US" sz="1836" dirty="0"/>
            </a:p>
          </p:txBody>
        </p:sp>
        <p:sp>
          <p:nvSpPr>
            <p:cNvPr id="55" name="Freeform: Shape 54">
              <a:extLst>
                <a:ext uri="{FF2B5EF4-FFF2-40B4-BE49-F238E27FC236}">
                  <a16:creationId xmlns:a16="http://schemas.microsoft.com/office/drawing/2014/main" id="{9E040E13-2BDF-40CC-B3D2-28A3219715B9}"/>
                </a:ext>
              </a:extLst>
            </p:cNvPr>
            <p:cNvSpPr/>
            <p:nvPr/>
          </p:nvSpPr>
          <p:spPr>
            <a:xfrm>
              <a:off x="1413647" y="4100153"/>
              <a:ext cx="27622" cy="28575"/>
            </a:xfrm>
            <a:custGeom>
              <a:avLst/>
              <a:gdLst>
                <a:gd name="connsiteX0" fmla="*/ 0 w 27622"/>
                <a:gd name="connsiteY0" fmla="*/ 0 h 28575"/>
                <a:gd name="connsiteX1" fmla="*/ 27622 w 27622"/>
                <a:gd name="connsiteY1" fmla="*/ 0 h 28575"/>
                <a:gd name="connsiteX2" fmla="*/ 27622 w 27622"/>
                <a:gd name="connsiteY2" fmla="*/ 28575 h 28575"/>
                <a:gd name="connsiteX3" fmla="*/ 0 w 27622"/>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7622" h="28575">
                  <a:moveTo>
                    <a:pt x="0" y="0"/>
                  </a:moveTo>
                  <a:lnTo>
                    <a:pt x="27622" y="0"/>
                  </a:lnTo>
                  <a:lnTo>
                    <a:pt x="27622" y="28575"/>
                  </a:lnTo>
                  <a:lnTo>
                    <a:pt x="0" y="28575"/>
                  </a:lnTo>
                  <a:close/>
                </a:path>
              </a:pathLst>
            </a:custGeom>
            <a:solidFill>
              <a:schemeClr val="accent2"/>
            </a:solidFill>
            <a:ln w="9525" cap="flat">
              <a:noFill/>
              <a:prstDash val="solid"/>
              <a:miter/>
            </a:ln>
          </p:spPr>
          <p:txBody>
            <a:bodyPr rtlCol="0" anchor="ctr"/>
            <a:lstStyle/>
            <a:p>
              <a:endParaRPr lang="en-US" sz="1836" dirty="0"/>
            </a:p>
          </p:txBody>
        </p:sp>
        <p:sp>
          <p:nvSpPr>
            <p:cNvPr id="56" name="Freeform: Shape 55">
              <a:extLst>
                <a:ext uri="{FF2B5EF4-FFF2-40B4-BE49-F238E27FC236}">
                  <a16:creationId xmlns:a16="http://schemas.microsoft.com/office/drawing/2014/main" id="{40A45B67-3522-459B-ACB8-FD54CD6AB34D}"/>
                </a:ext>
              </a:extLst>
            </p:cNvPr>
            <p:cNvSpPr/>
            <p:nvPr/>
          </p:nvSpPr>
          <p:spPr>
            <a:xfrm>
              <a:off x="1467940" y="4100153"/>
              <a:ext cx="27622" cy="28575"/>
            </a:xfrm>
            <a:custGeom>
              <a:avLst/>
              <a:gdLst>
                <a:gd name="connsiteX0" fmla="*/ 0 w 27622"/>
                <a:gd name="connsiteY0" fmla="*/ 0 h 28575"/>
                <a:gd name="connsiteX1" fmla="*/ 27623 w 27622"/>
                <a:gd name="connsiteY1" fmla="*/ 0 h 28575"/>
                <a:gd name="connsiteX2" fmla="*/ 27623 w 27622"/>
                <a:gd name="connsiteY2" fmla="*/ 28575 h 28575"/>
                <a:gd name="connsiteX3" fmla="*/ 0 w 27622"/>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7622" h="28575">
                  <a:moveTo>
                    <a:pt x="0" y="0"/>
                  </a:moveTo>
                  <a:lnTo>
                    <a:pt x="27623" y="0"/>
                  </a:lnTo>
                  <a:lnTo>
                    <a:pt x="27623" y="28575"/>
                  </a:lnTo>
                  <a:lnTo>
                    <a:pt x="0" y="28575"/>
                  </a:lnTo>
                  <a:close/>
                </a:path>
              </a:pathLst>
            </a:custGeom>
            <a:solidFill>
              <a:schemeClr val="accent2"/>
            </a:solidFill>
            <a:ln w="9525" cap="flat">
              <a:noFill/>
              <a:prstDash val="solid"/>
              <a:miter/>
            </a:ln>
          </p:spPr>
          <p:txBody>
            <a:bodyPr rtlCol="0" anchor="ctr"/>
            <a:lstStyle/>
            <a:p>
              <a:endParaRPr lang="en-US" sz="1836" dirty="0"/>
            </a:p>
          </p:txBody>
        </p:sp>
        <p:sp>
          <p:nvSpPr>
            <p:cNvPr id="57" name="Freeform: Shape 56">
              <a:extLst>
                <a:ext uri="{FF2B5EF4-FFF2-40B4-BE49-F238E27FC236}">
                  <a16:creationId xmlns:a16="http://schemas.microsoft.com/office/drawing/2014/main" id="{DC7BE122-7064-4662-A12C-C78B4956DB01}"/>
                </a:ext>
              </a:extLst>
            </p:cNvPr>
            <p:cNvSpPr/>
            <p:nvPr/>
          </p:nvSpPr>
          <p:spPr>
            <a:xfrm>
              <a:off x="1358402" y="4100153"/>
              <a:ext cx="27622" cy="28575"/>
            </a:xfrm>
            <a:custGeom>
              <a:avLst/>
              <a:gdLst>
                <a:gd name="connsiteX0" fmla="*/ 0 w 27622"/>
                <a:gd name="connsiteY0" fmla="*/ 0 h 28575"/>
                <a:gd name="connsiteX1" fmla="*/ 27623 w 27622"/>
                <a:gd name="connsiteY1" fmla="*/ 0 h 28575"/>
                <a:gd name="connsiteX2" fmla="*/ 27623 w 27622"/>
                <a:gd name="connsiteY2" fmla="*/ 28575 h 28575"/>
                <a:gd name="connsiteX3" fmla="*/ 0 w 27622"/>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7622" h="28575">
                  <a:moveTo>
                    <a:pt x="0" y="0"/>
                  </a:moveTo>
                  <a:lnTo>
                    <a:pt x="27623" y="0"/>
                  </a:lnTo>
                  <a:lnTo>
                    <a:pt x="27623" y="28575"/>
                  </a:lnTo>
                  <a:lnTo>
                    <a:pt x="0" y="28575"/>
                  </a:lnTo>
                  <a:close/>
                </a:path>
              </a:pathLst>
            </a:custGeom>
            <a:solidFill>
              <a:schemeClr val="accent2"/>
            </a:solidFill>
            <a:ln w="9525" cap="flat">
              <a:noFill/>
              <a:prstDash val="solid"/>
              <a:miter/>
            </a:ln>
          </p:spPr>
          <p:txBody>
            <a:bodyPr rtlCol="0" anchor="ctr"/>
            <a:lstStyle/>
            <a:p>
              <a:endParaRPr lang="en-US" sz="1836" dirty="0"/>
            </a:p>
          </p:txBody>
        </p:sp>
        <p:sp>
          <p:nvSpPr>
            <p:cNvPr id="58" name="Freeform: Shape 57">
              <a:extLst>
                <a:ext uri="{FF2B5EF4-FFF2-40B4-BE49-F238E27FC236}">
                  <a16:creationId xmlns:a16="http://schemas.microsoft.com/office/drawing/2014/main" id="{A3494F8A-8F66-4D34-82CF-7CB8C30093D9}"/>
                </a:ext>
              </a:extLst>
            </p:cNvPr>
            <p:cNvSpPr/>
            <p:nvPr/>
          </p:nvSpPr>
          <p:spPr>
            <a:xfrm>
              <a:off x="1521280" y="410015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2"/>
            </a:solidFill>
            <a:ln w="9525" cap="flat">
              <a:noFill/>
              <a:prstDash val="solid"/>
              <a:miter/>
            </a:ln>
          </p:spPr>
          <p:txBody>
            <a:bodyPr rtlCol="0" anchor="ctr"/>
            <a:lstStyle/>
            <a:p>
              <a:endParaRPr lang="en-US" sz="1836" dirty="0"/>
            </a:p>
          </p:txBody>
        </p:sp>
        <p:sp>
          <p:nvSpPr>
            <p:cNvPr id="59" name="Freeform: Shape 58">
              <a:extLst>
                <a:ext uri="{FF2B5EF4-FFF2-40B4-BE49-F238E27FC236}">
                  <a16:creationId xmlns:a16="http://schemas.microsoft.com/office/drawing/2014/main" id="{EE2F2F00-5E2C-42CB-8F28-2B43F1161DCD}"/>
                </a:ext>
              </a:extLst>
            </p:cNvPr>
            <p:cNvSpPr/>
            <p:nvPr/>
          </p:nvSpPr>
          <p:spPr>
            <a:xfrm>
              <a:off x="1521280" y="415730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2"/>
            </a:solidFill>
            <a:ln w="9525" cap="flat">
              <a:noFill/>
              <a:prstDash val="solid"/>
              <a:miter/>
            </a:ln>
          </p:spPr>
          <p:txBody>
            <a:bodyPr rtlCol="0" anchor="ctr"/>
            <a:lstStyle/>
            <a:p>
              <a:endParaRPr lang="en-US" sz="1836" dirty="0"/>
            </a:p>
          </p:txBody>
        </p:sp>
        <p:sp>
          <p:nvSpPr>
            <p:cNvPr id="60" name="Freeform: Shape 59">
              <a:extLst>
                <a:ext uri="{FF2B5EF4-FFF2-40B4-BE49-F238E27FC236}">
                  <a16:creationId xmlns:a16="http://schemas.microsoft.com/office/drawing/2014/main" id="{02DD747F-F453-408E-AB52-15B311962497}"/>
                </a:ext>
              </a:extLst>
            </p:cNvPr>
            <p:cNvSpPr/>
            <p:nvPr/>
          </p:nvSpPr>
          <p:spPr>
            <a:xfrm>
              <a:off x="1521280" y="421445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2"/>
            </a:solidFill>
            <a:ln w="9525" cap="flat">
              <a:noFill/>
              <a:prstDash val="solid"/>
              <a:miter/>
            </a:ln>
          </p:spPr>
          <p:txBody>
            <a:bodyPr rtlCol="0" anchor="ctr"/>
            <a:lstStyle/>
            <a:p>
              <a:endParaRPr lang="en-US" sz="1836" dirty="0"/>
            </a:p>
          </p:txBody>
        </p:sp>
        <p:sp>
          <p:nvSpPr>
            <p:cNvPr id="61" name="Freeform: Shape 60">
              <a:extLst>
                <a:ext uri="{FF2B5EF4-FFF2-40B4-BE49-F238E27FC236}">
                  <a16:creationId xmlns:a16="http://schemas.microsoft.com/office/drawing/2014/main" id="{A22C4872-EBDA-45E2-86AE-9B43A4DC75EB}"/>
                </a:ext>
              </a:extLst>
            </p:cNvPr>
            <p:cNvSpPr/>
            <p:nvPr/>
          </p:nvSpPr>
          <p:spPr>
            <a:xfrm>
              <a:off x="1521280" y="4271603"/>
              <a:ext cx="28575" cy="28575"/>
            </a:xfrm>
            <a:custGeom>
              <a:avLst/>
              <a:gdLst>
                <a:gd name="connsiteX0" fmla="*/ 0 w 28575"/>
                <a:gd name="connsiteY0" fmla="*/ 0 h 28575"/>
                <a:gd name="connsiteX1" fmla="*/ 28575 w 28575"/>
                <a:gd name="connsiteY1" fmla="*/ 0 h 28575"/>
                <a:gd name="connsiteX2" fmla="*/ 28575 w 28575"/>
                <a:gd name="connsiteY2" fmla="*/ 28575 h 28575"/>
                <a:gd name="connsiteX3" fmla="*/ 0 w 2857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lnTo>
                    <a:pt x="28575" y="28575"/>
                  </a:lnTo>
                  <a:lnTo>
                    <a:pt x="0" y="28575"/>
                  </a:lnTo>
                  <a:close/>
                </a:path>
              </a:pathLst>
            </a:custGeom>
            <a:solidFill>
              <a:schemeClr val="accent2"/>
            </a:solidFill>
            <a:ln w="9525" cap="flat">
              <a:noFill/>
              <a:prstDash val="solid"/>
              <a:miter/>
            </a:ln>
          </p:spPr>
          <p:txBody>
            <a:bodyPr rtlCol="0" anchor="ctr"/>
            <a:lstStyle/>
            <a:p>
              <a:endParaRPr lang="en-US" sz="1836" dirty="0"/>
            </a:p>
          </p:txBody>
        </p:sp>
        <p:sp>
          <p:nvSpPr>
            <p:cNvPr id="62" name="Freeform: Shape 61">
              <a:extLst>
                <a:ext uri="{FF2B5EF4-FFF2-40B4-BE49-F238E27FC236}">
                  <a16:creationId xmlns:a16="http://schemas.microsoft.com/office/drawing/2014/main" id="{26A661D3-D356-442B-8945-1CA634978C34}"/>
                </a:ext>
              </a:extLst>
            </p:cNvPr>
            <p:cNvSpPr/>
            <p:nvPr/>
          </p:nvSpPr>
          <p:spPr>
            <a:xfrm>
              <a:off x="1284107" y="4481153"/>
              <a:ext cx="123825" cy="124777"/>
            </a:xfrm>
            <a:custGeom>
              <a:avLst/>
              <a:gdLst>
                <a:gd name="connsiteX0" fmla="*/ 37148 w 123825"/>
                <a:gd name="connsiteY0" fmla="*/ 119063 h 124777"/>
                <a:gd name="connsiteX1" fmla="*/ 41910 w 123825"/>
                <a:gd name="connsiteY1" fmla="*/ 121920 h 124777"/>
                <a:gd name="connsiteX2" fmla="*/ 44768 w 123825"/>
                <a:gd name="connsiteY2" fmla="*/ 119063 h 124777"/>
                <a:gd name="connsiteX3" fmla="*/ 59055 w 123825"/>
                <a:gd name="connsiteY3" fmla="*/ 80010 h 124777"/>
                <a:gd name="connsiteX4" fmla="*/ 103823 w 123825"/>
                <a:gd name="connsiteY4" fmla="*/ 124777 h 124777"/>
                <a:gd name="connsiteX5" fmla="*/ 123825 w 123825"/>
                <a:gd name="connsiteY5" fmla="*/ 104775 h 124777"/>
                <a:gd name="connsiteX6" fmla="*/ 79058 w 123825"/>
                <a:gd name="connsiteY6" fmla="*/ 60007 h 124777"/>
                <a:gd name="connsiteX7" fmla="*/ 118110 w 123825"/>
                <a:gd name="connsiteY7" fmla="*/ 45720 h 124777"/>
                <a:gd name="connsiteX8" fmla="*/ 120968 w 123825"/>
                <a:gd name="connsiteY8" fmla="*/ 40957 h 124777"/>
                <a:gd name="connsiteX9" fmla="*/ 118110 w 123825"/>
                <a:gd name="connsiteY9" fmla="*/ 38100 h 124777"/>
                <a:gd name="connsiteX10" fmla="*/ 4763 w 123825"/>
                <a:gd name="connsiteY10" fmla="*/ 0 h 124777"/>
                <a:gd name="connsiteX11" fmla="*/ 3810 w 123825"/>
                <a:gd name="connsiteY11" fmla="*/ 0 h 124777"/>
                <a:gd name="connsiteX12" fmla="*/ 3810 w 123825"/>
                <a:gd name="connsiteY12" fmla="*/ 0 h 124777"/>
                <a:gd name="connsiteX13" fmla="*/ 0 w 123825"/>
                <a:gd name="connsiteY13" fmla="*/ 3810 h 124777"/>
                <a:gd name="connsiteX14" fmla="*/ 0 w 123825"/>
                <a:gd name="connsiteY14" fmla="*/ 4763 h 124777"/>
                <a:gd name="connsiteX15" fmla="*/ 37148 w 123825"/>
                <a:gd name="connsiteY15" fmla="*/ 119063 h 12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3825" h="124777">
                  <a:moveTo>
                    <a:pt x="37148" y="119063"/>
                  </a:moveTo>
                  <a:cubicBezTo>
                    <a:pt x="38100" y="120968"/>
                    <a:pt x="40005" y="121920"/>
                    <a:pt x="41910" y="121920"/>
                  </a:cubicBezTo>
                  <a:cubicBezTo>
                    <a:pt x="42863" y="121920"/>
                    <a:pt x="43815" y="120968"/>
                    <a:pt x="44768" y="119063"/>
                  </a:cubicBezTo>
                  <a:lnTo>
                    <a:pt x="59055" y="80010"/>
                  </a:lnTo>
                  <a:lnTo>
                    <a:pt x="103823" y="124777"/>
                  </a:lnTo>
                  <a:lnTo>
                    <a:pt x="123825" y="104775"/>
                  </a:lnTo>
                  <a:lnTo>
                    <a:pt x="79058" y="60007"/>
                  </a:lnTo>
                  <a:lnTo>
                    <a:pt x="118110" y="45720"/>
                  </a:lnTo>
                  <a:cubicBezTo>
                    <a:pt x="120015" y="44768"/>
                    <a:pt x="120968" y="42863"/>
                    <a:pt x="120968" y="40957"/>
                  </a:cubicBezTo>
                  <a:cubicBezTo>
                    <a:pt x="120968" y="40005"/>
                    <a:pt x="120015" y="39052"/>
                    <a:pt x="118110" y="38100"/>
                  </a:cubicBezTo>
                  <a:lnTo>
                    <a:pt x="4763" y="0"/>
                  </a:lnTo>
                  <a:cubicBezTo>
                    <a:pt x="4763" y="0"/>
                    <a:pt x="3810" y="0"/>
                    <a:pt x="3810" y="0"/>
                  </a:cubicBezTo>
                  <a:lnTo>
                    <a:pt x="3810" y="0"/>
                  </a:lnTo>
                  <a:cubicBezTo>
                    <a:pt x="1905" y="0"/>
                    <a:pt x="0" y="1905"/>
                    <a:pt x="0" y="3810"/>
                  </a:cubicBezTo>
                  <a:cubicBezTo>
                    <a:pt x="0" y="3810"/>
                    <a:pt x="0" y="4763"/>
                    <a:pt x="0" y="4763"/>
                  </a:cubicBezTo>
                  <a:lnTo>
                    <a:pt x="37148" y="119063"/>
                  </a:lnTo>
                  <a:close/>
                </a:path>
              </a:pathLst>
            </a:custGeom>
            <a:solidFill>
              <a:schemeClr val="tx1"/>
            </a:solidFill>
            <a:ln w="9525" cap="flat">
              <a:noFill/>
              <a:prstDash val="solid"/>
              <a:miter/>
            </a:ln>
          </p:spPr>
          <p:txBody>
            <a:bodyPr rtlCol="0" anchor="ctr"/>
            <a:lstStyle/>
            <a:p>
              <a:endParaRPr lang="en-US" sz="1836" dirty="0"/>
            </a:p>
          </p:txBody>
        </p:sp>
        <p:sp>
          <p:nvSpPr>
            <p:cNvPr id="63" name="Freeform: Shape 62">
              <a:extLst>
                <a:ext uri="{FF2B5EF4-FFF2-40B4-BE49-F238E27FC236}">
                  <a16:creationId xmlns:a16="http://schemas.microsoft.com/office/drawing/2014/main" id="{92CEF967-8E65-478C-9BC3-E95C1D512768}"/>
                </a:ext>
              </a:extLst>
            </p:cNvPr>
            <p:cNvSpPr/>
            <p:nvPr/>
          </p:nvSpPr>
          <p:spPr>
            <a:xfrm>
              <a:off x="673555" y="4252553"/>
              <a:ext cx="257175" cy="200025"/>
            </a:xfrm>
            <a:custGeom>
              <a:avLst/>
              <a:gdLst>
                <a:gd name="connsiteX0" fmla="*/ 257175 w 257175"/>
                <a:gd name="connsiteY0" fmla="*/ 0 h 200025"/>
                <a:gd name="connsiteX1" fmla="*/ 0 w 257175"/>
                <a:gd name="connsiteY1" fmla="*/ 0 h 200025"/>
                <a:gd name="connsiteX2" fmla="*/ 0 w 257175"/>
                <a:gd name="connsiteY2" fmla="*/ 200025 h 200025"/>
                <a:gd name="connsiteX3" fmla="*/ 257175 w 257175"/>
                <a:gd name="connsiteY3" fmla="*/ 200025 h 200025"/>
                <a:gd name="connsiteX4" fmla="*/ 257175 w 257175"/>
                <a:gd name="connsiteY4" fmla="*/ 0 h 200025"/>
                <a:gd name="connsiteX5" fmla="*/ 228600 w 257175"/>
                <a:gd name="connsiteY5" fmla="*/ 171450 h 200025"/>
                <a:gd name="connsiteX6" fmla="*/ 28575 w 257175"/>
                <a:gd name="connsiteY6" fmla="*/ 171450 h 200025"/>
                <a:gd name="connsiteX7" fmla="*/ 28575 w 257175"/>
                <a:gd name="connsiteY7" fmla="*/ 28575 h 200025"/>
                <a:gd name="connsiteX8" fmla="*/ 228600 w 257175"/>
                <a:gd name="connsiteY8" fmla="*/ 28575 h 200025"/>
                <a:gd name="connsiteX9" fmla="*/ 228600 w 257175"/>
                <a:gd name="connsiteY9" fmla="*/ 17145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175" h="200025">
                  <a:moveTo>
                    <a:pt x="257175" y="0"/>
                  </a:moveTo>
                  <a:lnTo>
                    <a:pt x="0" y="0"/>
                  </a:lnTo>
                  <a:lnTo>
                    <a:pt x="0" y="200025"/>
                  </a:lnTo>
                  <a:lnTo>
                    <a:pt x="257175" y="200025"/>
                  </a:lnTo>
                  <a:lnTo>
                    <a:pt x="257175" y="0"/>
                  </a:lnTo>
                  <a:close/>
                  <a:moveTo>
                    <a:pt x="228600" y="171450"/>
                  </a:moveTo>
                  <a:lnTo>
                    <a:pt x="28575" y="171450"/>
                  </a:lnTo>
                  <a:lnTo>
                    <a:pt x="28575" y="28575"/>
                  </a:lnTo>
                  <a:lnTo>
                    <a:pt x="228600" y="28575"/>
                  </a:lnTo>
                  <a:lnTo>
                    <a:pt x="228600" y="171450"/>
                  </a:lnTo>
                  <a:close/>
                </a:path>
              </a:pathLst>
            </a:custGeom>
            <a:solidFill>
              <a:schemeClr val="accent5"/>
            </a:solidFill>
            <a:ln w="9525" cap="flat">
              <a:noFill/>
              <a:prstDash val="solid"/>
              <a:miter/>
            </a:ln>
          </p:spPr>
          <p:txBody>
            <a:bodyPr rtlCol="0" anchor="ctr"/>
            <a:lstStyle/>
            <a:p>
              <a:endParaRPr lang="en-US" sz="1836" dirty="0"/>
            </a:p>
          </p:txBody>
        </p:sp>
        <p:sp>
          <p:nvSpPr>
            <p:cNvPr id="64" name="Freeform: Shape 63">
              <a:extLst>
                <a:ext uri="{FF2B5EF4-FFF2-40B4-BE49-F238E27FC236}">
                  <a16:creationId xmlns:a16="http://schemas.microsoft.com/office/drawing/2014/main" id="{581144F6-1ECB-4B45-B0F9-E22F3E4EA51C}"/>
                </a:ext>
              </a:extLst>
            </p:cNvPr>
            <p:cNvSpPr/>
            <p:nvPr/>
          </p:nvSpPr>
          <p:spPr>
            <a:xfrm>
              <a:off x="740230" y="4304940"/>
              <a:ext cx="114300" cy="28575"/>
            </a:xfrm>
            <a:custGeom>
              <a:avLst/>
              <a:gdLst>
                <a:gd name="connsiteX0" fmla="*/ 0 w 114300"/>
                <a:gd name="connsiteY0" fmla="*/ 0 h 28575"/>
                <a:gd name="connsiteX1" fmla="*/ 114300 w 114300"/>
                <a:gd name="connsiteY1" fmla="*/ 0 h 28575"/>
                <a:gd name="connsiteX2" fmla="*/ 114300 w 114300"/>
                <a:gd name="connsiteY2" fmla="*/ 28575 h 28575"/>
                <a:gd name="connsiteX3" fmla="*/ 0 w 114300"/>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14300" h="28575">
                  <a:moveTo>
                    <a:pt x="0" y="0"/>
                  </a:moveTo>
                  <a:lnTo>
                    <a:pt x="114300" y="0"/>
                  </a:lnTo>
                  <a:lnTo>
                    <a:pt x="114300" y="28575"/>
                  </a:lnTo>
                  <a:lnTo>
                    <a:pt x="0" y="28575"/>
                  </a:lnTo>
                  <a:close/>
                </a:path>
              </a:pathLst>
            </a:custGeom>
            <a:solidFill>
              <a:schemeClr val="accent2"/>
            </a:solidFill>
            <a:ln w="9525" cap="flat">
              <a:noFill/>
              <a:prstDash val="solid"/>
              <a:miter/>
            </a:ln>
          </p:spPr>
          <p:txBody>
            <a:bodyPr rtlCol="0" anchor="ctr"/>
            <a:lstStyle/>
            <a:p>
              <a:endParaRPr lang="en-US" sz="1836" dirty="0"/>
            </a:p>
          </p:txBody>
        </p:sp>
        <p:sp>
          <p:nvSpPr>
            <p:cNvPr id="65" name="Freeform: Shape 64">
              <a:extLst>
                <a:ext uri="{FF2B5EF4-FFF2-40B4-BE49-F238E27FC236}">
                  <a16:creationId xmlns:a16="http://schemas.microsoft.com/office/drawing/2014/main" id="{D4718485-C415-452F-8AA0-8CD1FFCB4292}"/>
                </a:ext>
              </a:extLst>
            </p:cNvPr>
            <p:cNvSpPr/>
            <p:nvPr/>
          </p:nvSpPr>
          <p:spPr>
            <a:xfrm>
              <a:off x="740230" y="4362090"/>
              <a:ext cx="76200" cy="28575"/>
            </a:xfrm>
            <a:custGeom>
              <a:avLst/>
              <a:gdLst>
                <a:gd name="connsiteX0" fmla="*/ 0 w 76200"/>
                <a:gd name="connsiteY0" fmla="*/ 0 h 28575"/>
                <a:gd name="connsiteX1" fmla="*/ 76200 w 76200"/>
                <a:gd name="connsiteY1" fmla="*/ 0 h 28575"/>
                <a:gd name="connsiteX2" fmla="*/ 76200 w 76200"/>
                <a:gd name="connsiteY2" fmla="*/ 28575 h 28575"/>
                <a:gd name="connsiteX3" fmla="*/ 0 w 76200"/>
                <a:gd name="connsiteY3" fmla="*/ 28575 h 28575"/>
              </a:gdLst>
              <a:ahLst/>
              <a:cxnLst>
                <a:cxn ang="0">
                  <a:pos x="connsiteX0" y="connsiteY0"/>
                </a:cxn>
                <a:cxn ang="0">
                  <a:pos x="connsiteX1" y="connsiteY1"/>
                </a:cxn>
                <a:cxn ang="0">
                  <a:pos x="connsiteX2" y="connsiteY2"/>
                </a:cxn>
                <a:cxn ang="0">
                  <a:pos x="connsiteX3" y="connsiteY3"/>
                </a:cxn>
              </a:cxnLst>
              <a:rect l="l" t="t" r="r" b="b"/>
              <a:pathLst>
                <a:path w="76200" h="28575">
                  <a:moveTo>
                    <a:pt x="0" y="0"/>
                  </a:moveTo>
                  <a:lnTo>
                    <a:pt x="76200" y="0"/>
                  </a:lnTo>
                  <a:lnTo>
                    <a:pt x="76200" y="28575"/>
                  </a:lnTo>
                  <a:lnTo>
                    <a:pt x="0" y="28575"/>
                  </a:lnTo>
                  <a:close/>
                </a:path>
              </a:pathLst>
            </a:custGeom>
            <a:solidFill>
              <a:schemeClr val="accent2"/>
            </a:solidFill>
            <a:ln w="9525" cap="flat">
              <a:noFill/>
              <a:prstDash val="solid"/>
              <a:miter/>
            </a:ln>
          </p:spPr>
          <p:txBody>
            <a:bodyPr rtlCol="0" anchor="ctr"/>
            <a:lstStyle/>
            <a:p>
              <a:endParaRPr lang="en-US" sz="1836" dirty="0"/>
            </a:p>
          </p:txBody>
        </p:sp>
        <p:sp>
          <p:nvSpPr>
            <p:cNvPr id="66" name="Freeform: Shape 65">
              <a:extLst>
                <a:ext uri="{FF2B5EF4-FFF2-40B4-BE49-F238E27FC236}">
                  <a16:creationId xmlns:a16="http://schemas.microsoft.com/office/drawing/2014/main" id="{9C5C25C5-BA2D-493B-8A3E-2EABEA7EEACE}"/>
                </a:ext>
              </a:extLst>
            </p:cNvPr>
            <p:cNvSpPr/>
            <p:nvPr/>
          </p:nvSpPr>
          <p:spPr>
            <a:xfrm>
              <a:off x="1349830" y="4166828"/>
              <a:ext cx="152400" cy="142875"/>
            </a:xfrm>
            <a:custGeom>
              <a:avLst/>
              <a:gdLst>
                <a:gd name="connsiteX0" fmla="*/ 114300 w 152400"/>
                <a:gd name="connsiteY0" fmla="*/ 0 h 142875"/>
                <a:gd name="connsiteX1" fmla="*/ 0 w 152400"/>
                <a:gd name="connsiteY1" fmla="*/ 0 h 142875"/>
                <a:gd name="connsiteX2" fmla="*/ 0 w 152400"/>
                <a:gd name="connsiteY2" fmla="*/ 57150 h 142875"/>
                <a:gd name="connsiteX3" fmla="*/ 95250 w 152400"/>
                <a:gd name="connsiteY3" fmla="*/ 57150 h 142875"/>
                <a:gd name="connsiteX4" fmla="*/ 95250 w 152400"/>
                <a:gd name="connsiteY4" fmla="*/ 142875 h 142875"/>
                <a:gd name="connsiteX5" fmla="*/ 152400 w 152400"/>
                <a:gd name="connsiteY5" fmla="*/ 142875 h 142875"/>
                <a:gd name="connsiteX6" fmla="*/ 152400 w 152400"/>
                <a:gd name="connsiteY6" fmla="*/ 38100 h 142875"/>
                <a:gd name="connsiteX7" fmla="*/ 114300 w 152400"/>
                <a:gd name="connsiteY7" fmla="*/ 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400" h="142875">
                  <a:moveTo>
                    <a:pt x="114300" y="0"/>
                  </a:moveTo>
                  <a:lnTo>
                    <a:pt x="0" y="0"/>
                  </a:lnTo>
                  <a:lnTo>
                    <a:pt x="0" y="57150"/>
                  </a:lnTo>
                  <a:lnTo>
                    <a:pt x="95250" y="57150"/>
                  </a:lnTo>
                  <a:lnTo>
                    <a:pt x="95250" y="142875"/>
                  </a:lnTo>
                  <a:lnTo>
                    <a:pt x="152400" y="142875"/>
                  </a:lnTo>
                  <a:lnTo>
                    <a:pt x="152400" y="38100"/>
                  </a:lnTo>
                  <a:cubicBezTo>
                    <a:pt x="152400" y="17145"/>
                    <a:pt x="135255" y="0"/>
                    <a:pt x="114300" y="0"/>
                  </a:cubicBezTo>
                  <a:close/>
                </a:path>
              </a:pathLst>
            </a:custGeom>
            <a:solidFill>
              <a:schemeClr val="accent4"/>
            </a:solidFill>
            <a:ln w="9525" cap="flat">
              <a:noFill/>
              <a:prstDash val="solid"/>
              <a:miter/>
            </a:ln>
          </p:spPr>
          <p:txBody>
            <a:bodyPr rtlCol="0" anchor="ctr"/>
            <a:lstStyle/>
            <a:p>
              <a:endParaRPr lang="en-US" sz="1836" dirty="0"/>
            </a:p>
          </p:txBody>
        </p:sp>
        <p:sp>
          <p:nvSpPr>
            <p:cNvPr id="67" name="Freeform: Shape 66">
              <a:extLst>
                <a:ext uri="{FF2B5EF4-FFF2-40B4-BE49-F238E27FC236}">
                  <a16:creationId xmlns:a16="http://schemas.microsoft.com/office/drawing/2014/main" id="{6205B1DC-1AFD-40EE-93A8-9A6D37FD9CDC}"/>
                </a:ext>
              </a:extLst>
            </p:cNvPr>
            <p:cNvSpPr/>
            <p:nvPr/>
          </p:nvSpPr>
          <p:spPr>
            <a:xfrm>
              <a:off x="740230" y="4376378"/>
              <a:ext cx="762000" cy="438150"/>
            </a:xfrm>
            <a:custGeom>
              <a:avLst/>
              <a:gdLst>
                <a:gd name="connsiteX0" fmla="*/ 704850 w 762000"/>
                <a:gd name="connsiteY0" fmla="*/ 266700 h 438150"/>
                <a:gd name="connsiteX1" fmla="*/ 57150 w 762000"/>
                <a:gd name="connsiteY1" fmla="*/ 266700 h 438150"/>
                <a:gd name="connsiteX2" fmla="*/ 57150 w 762000"/>
                <a:gd name="connsiteY2" fmla="*/ 114300 h 438150"/>
                <a:gd name="connsiteX3" fmla="*/ 0 w 762000"/>
                <a:gd name="connsiteY3" fmla="*/ 114300 h 438150"/>
                <a:gd name="connsiteX4" fmla="*/ 0 w 762000"/>
                <a:gd name="connsiteY4" fmla="*/ 285750 h 438150"/>
                <a:gd name="connsiteX5" fmla="*/ 38100 w 762000"/>
                <a:gd name="connsiteY5" fmla="*/ 323850 h 438150"/>
                <a:gd name="connsiteX6" fmla="*/ 304800 w 762000"/>
                <a:gd name="connsiteY6" fmla="*/ 323850 h 438150"/>
                <a:gd name="connsiteX7" fmla="*/ 304800 w 762000"/>
                <a:gd name="connsiteY7" fmla="*/ 381000 h 438150"/>
                <a:gd name="connsiteX8" fmla="*/ 209550 w 762000"/>
                <a:gd name="connsiteY8" fmla="*/ 381000 h 438150"/>
                <a:gd name="connsiteX9" fmla="*/ 209550 w 762000"/>
                <a:gd name="connsiteY9" fmla="*/ 438150 h 438150"/>
                <a:gd name="connsiteX10" fmla="*/ 552450 w 762000"/>
                <a:gd name="connsiteY10" fmla="*/ 438150 h 438150"/>
                <a:gd name="connsiteX11" fmla="*/ 552450 w 762000"/>
                <a:gd name="connsiteY11" fmla="*/ 381000 h 438150"/>
                <a:gd name="connsiteX12" fmla="*/ 457200 w 762000"/>
                <a:gd name="connsiteY12" fmla="*/ 381000 h 438150"/>
                <a:gd name="connsiteX13" fmla="*/ 457200 w 762000"/>
                <a:gd name="connsiteY13" fmla="*/ 323850 h 438150"/>
                <a:gd name="connsiteX14" fmla="*/ 723900 w 762000"/>
                <a:gd name="connsiteY14" fmla="*/ 323850 h 438150"/>
                <a:gd name="connsiteX15" fmla="*/ 762000 w 762000"/>
                <a:gd name="connsiteY15" fmla="*/ 285750 h 438150"/>
                <a:gd name="connsiteX16" fmla="*/ 762000 w 762000"/>
                <a:gd name="connsiteY16" fmla="*/ 0 h 438150"/>
                <a:gd name="connsiteX17" fmla="*/ 704850 w 762000"/>
                <a:gd name="connsiteY17" fmla="*/ 0 h 438150"/>
                <a:gd name="connsiteX18" fmla="*/ 704850 w 762000"/>
                <a:gd name="connsiteY18" fmla="*/ 266700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0" h="438150">
                  <a:moveTo>
                    <a:pt x="704850" y="266700"/>
                  </a:moveTo>
                  <a:lnTo>
                    <a:pt x="57150" y="266700"/>
                  </a:lnTo>
                  <a:lnTo>
                    <a:pt x="57150" y="114300"/>
                  </a:lnTo>
                  <a:lnTo>
                    <a:pt x="0" y="114300"/>
                  </a:lnTo>
                  <a:lnTo>
                    <a:pt x="0" y="285750"/>
                  </a:lnTo>
                  <a:cubicBezTo>
                    <a:pt x="0" y="306705"/>
                    <a:pt x="17145" y="323850"/>
                    <a:pt x="38100" y="323850"/>
                  </a:cubicBezTo>
                  <a:lnTo>
                    <a:pt x="304800" y="323850"/>
                  </a:lnTo>
                  <a:lnTo>
                    <a:pt x="304800" y="381000"/>
                  </a:lnTo>
                  <a:lnTo>
                    <a:pt x="209550" y="381000"/>
                  </a:lnTo>
                  <a:lnTo>
                    <a:pt x="209550" y="438150"/>
                  </a:lnTo>
                  <a:lnTo>
                    <a:pt x="552450" y="438150"/>
                  </a:lnTo>
                  <a:lnTo>
                    <a:pt x="552450" y="381000"/>
                  </a:lnTo>
                  <a:lnTo>
                    <a:pt x="457200" y="381000"/>
                  </a:lnTo>
                  <a:lnTo>
                    <a:pt x="457200" y="323850"/>
                  </a:lnTo>
                  <a:lnTo>
                    <a:pt x="723900" y="323850"/>
                  </a:lnTo>
                  <a:cubicBezTo>
                    <a:pt x="744855" y="323850"/>
                    <a:pt x="762000" y="306705"/>
                    <a:pt x="762000" y="285750"/>
                  </a:cubicBezTo>
                  <a:lnTo>
                    <a:pt x="762000" y="0"/>
                  </a:lnTo>
                  <a:lnTo>
                    <a:pt x="704850" y="0"/>
                  </a:lnTo>
                  <a:lnTo>
                    <a:pt x="704850" y="266700"/>
                  </a:lnTo>
                  <a:close/>
                </a:path>
              </a:pathLst>
            </a:custGeom>
            <a:solidFill>
              <a:schemeClr val="tx2"/>
            </a:solidFill>
            <a:ln w="9525" cap="flat">
              <a:noFill/>
              <a:prstDash val="solid"/>
              <a:miter/>
            </a:ln>
          </p:spPr>
          <p:txBody>
            <a:bodyPr rtlCol="0" anchor="ctr"/>
            <a:lstStyle/>
            <a:p>
              <a:endParaRPr lang="en-US" sz="1836" dirty="0"/>
            </a:p>
          </p:txBody>
        </p:sp>
        <p:sp>
          <p:nvSpPr>
            <p:cNvPr id="68" name="Freeform: Shape 67">
              <a:extLst>
                <a:ext uri="{FF2B5EF4-FFF2-40B4-BE49-F238E27FC236}">
                  <a16:creationId xmlns:a16="http://schemas.microsoft.com/office/drawing/2014/main" id="{519150DC-F4FB-42D3-8A01-E81EF2159B18}"/>
                </a:ext>
              </a:extLst>
            </p:cNvPr>
            <p:cNvSpPr/>
            <p:nvPr/>
          </p:nvSpPr>
          <p:spPr>
            <a:xfrm>
              <a:off x="740230" y="4166828"/>
              <a:ext cx="542925" cy="57150"/>
            </a:xfrm>
            <a:custGeom>
              <a:avLst/>
              <a:gdLst>
                <a:gd name="connsiteX0" fmla="*/ 542925 w 542925"/>
                <a:gd name="connsiteY0" fmla="*/ 0 h 57150"/>
                <a:gd name="connsiteX1" fmla="*/ 38100 w 542925"/>
                <a:gd name="connsiteY1" fmla="*/ 0 h 57150"/>
                <a:gd name="connsiteX2" fmla="*/ 0 w 542925"/>
                <a:gd name="connsiteY2" fmla="*/ 38100 h 57150"/>
                <a:gd name="connsiteX3" fmla="*/ 0 w 542925"/>
                <a:gd name="connsiteY3" fmla="*/ 57150 h 57150"/>
                <a:gd name="connsiteX4" fmla="*/ 542925 w 542925"/>
                <a:gd name="connsiteY4" fmla="*/ 57150 h 57150"/>
                <a:gd name="connsiteX5" fmla="*/ 542925 w 542925"/>
                <a:gd name="connsiteY5"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925" h="57150">
                  <a:moveTo>
                    <a:pt x="542925" y="0"/>
                  </a:moveTo>
                  <a:lnTo>
                    <a:pt x="38100" y="0"/>
                  </a:lnTo>
                  <a:cubicBezTo>
                    <a:pt x="17145" y="0"/>
                    <a:pt x="0" y="17145"/>
                    <a:pt x="0" y="38100"/>
                  </a:cubicBezTo>
                  <a:lnTo>
                    <a:pt x="0" y="57150"/>
                  </a:lnTo>
                  <a:lnTo>
                    <a:pt x="542925" y="57150"/>
                  </a:lnTo>
                  <a:lnTo>
                    <a:pt x="542925" y="0"/>
                  </a:lnTo>
                  <a:close/>
                </a:path>
              </a:pathLst>
            </a:custGeom>
            <a:solidFill>
              <a:schemeClr val="tx2"/>
            </a:solidFill>
            <a:ln w="9525" cap="flat">
              <a:noFill/>
              <a:prstDash val="solid"/>
              <a:miter/>
            </a:ln>
          </p:spPr>
          <p:txBody>
            <a:bodyPr rtlCol="0" anchor="ctr"/>
            <a:lstStyle/>
            <a:p>
              <a:endParaRPr lang="en-US" sz="1836" dirty="0"/>
            </a:p>
          </p:txBody>
        </p:sp>
      </p:grpSp>
      <p:grpSp>
        <p:nvGrpSpPr>
          <p:cNvPr id="12" name="Group 11">
            <a:extLst>
              <a:ext uri="{FF2B5EF4-FFF2-40B4-BE49-F238E27FC236}">
                <a16:creationId xmlns:a16="http://schemas.microsoft.com/office/drawing/2014/main" id="{8CDC037D-3107-439C-A5F0-850F9987231A}"/>
              </a:ext>
            </a:extLst>
          </p:cNvPr>
          <p:cNvGrpSpPr/>
          <p:nvPr/>
        </p:nvGrpSpPr>
        <p:grpSpPr>
          <a:xfrm>
            <a:off x="1467560" y="5717469"/>
            <a:ext cx="9367257" cy="889877"/>
            <a:chOff x="569658" y="1397859"/>
            <a:chExt cx="9184419" cy="872508"/>
          </a:xfrm>
        </p:grpSpPr>
        <p:sp>
          <p:nvSpPr>
            <p:cNvPr id="3" name="TextBox 2">
              <a:extLst>
                <a:ext uri="{FF2B5EF4-FFF2-40B4-BE49-F238E27FC236}">
                  <a16:creationId xmlns:a16="http://schemas.microsoft.com/office/drawing/2014/main" id="{CD9B5538-B9A5-43ED-A528-57E8DA83A745}"/>
                </a:ext>
              </a:extLst>
            </p:cNvPr>
            <p:cNvSpPr txBox="1"/>
            <p:nvPr/>
          </p:nvSpPr>
          <p:spPr>
            <a:xfrm>
              <a:off x="569658" y="1424623"/>
              <a:ext cx="1535828" cy="845744"/>
            </a:xfrm>
            <a:prstGeom prst="rect">
              <a:avLst/>
            </a:prstGeom>
            <a:noFill/>
          </p:spPr>
          <p:txBody>
            <a:bodyPr wrap="square">
              <a:spAutoFit/>
            </a:bodyPr>
            <a:lstStyle/>
            <a:p>
              <a:r>
                <a:rPr lang="en-US" sz="2448" dirty="0">
                  <a:solidFill>
                    <a:schemeClr val="accent2"/>
                  </a:solidFill>
                  <a:latin typeface="Segoe UI Semibold" panose="020B0702040204020203" pitchFamily="34" charset="0"/>
                  <a:cs typeface="Segoe UI Semibold" panose="020B0702040204020203" pitchFamily="34" charset="0"/>
                </a:rPr>
                <a:t>Your IP &amp; Services</a:t>
              </a:r>
            </a:p>
          </p:txBody>
        </p:sp>
        <p:sp>
          <p:nvSpPr>
            <p:cNvPr id="5" name="TextBox 4">
              <a:extLst>
                <a:ext uri="{FF2B5EF4-FFF2-40B4-BE49-F238E27FC236}">
                  <a16:creationId xmlns:a16="http://schemas.microsoft.com/office/drawing/2014/main" id="{D82642A4-97A8-4B8D-8893-867172F4146F}"/>
                </a:ext>
              </a:extLst>
            </p:cNvPr>
            <p:cNvSpPr txBox="1"/>
            <p:nvPr/>
          </p:nvSpPr>
          <p:spPr>
            <a:xfrm>
              <a:off x="7325627" y="1397859"/>
              <a:ext cx="2428450" cy="845744"/>
            </a:xfrm>
            <a:prstGeom prst="rect">
              <a:avLst/>
            </a:prstGeom>
            <a:noFill/>
          </p:spPr>
          <p:txBody>
            <a:bodyPr wrap="square">
              <a:spAutoFit/>
            </a:bodyPr>
            <a:lstStyle/>
            <a:p>
              <a:r>
                <a:rPr lang="en-US" sz="2448" dirty="0">
                  <a:solidFill>
                    <a:schemeClr val="accent2"/>
                  </a:solidFill>
                  <a:latin typeface="Segoe UI Semibold" panose="020B0702040204020203" pitchFamily="34" charset="0"/>
                  <a:cs typeface="Segoe UI Semibold" panose="020B0702040204020203" pitchFamily="34" charset="0"/>
                </a:rPr>
                <a:t>Customer Success</a:t>
              </a:r>
            </a:p>
          </p:txBody>
        </p:sp>
        <p:sp>
          <p:nvSpPr>
            <p:cNvPr id="7" name="TextBox 6">
              <a:extLst>
                <a:ext uri="{FF2B5EF4-FFF2-40B4-BE49-F238E27FC236}">
                  <a16:creationId xmlns:a16="http://schemas.microsoft.com/office/drawing/2014/main" id="{D3C7EA88-F9E9-4038-8107-A68ED41F855C}"/>
                </a:ext>
              </a:extLst>
            </p:cNvPr>
            <p:cNvSpPr txBox="1"/>
            <p:nvPr/>
          </p:nvSpPr>
          <p:spPr>
            <a:xfrm>
              <a:off x="3030369" y="1397859"/>
              <a:ext cx="3425801" cy="845744"/>
            </a:xfrm>
            <a:prstGeom prst="rect">
              <a:avLst/>
            </a:prstGeom>
            <a:noFill/>
          </p:spPr>
          <p:txBody>
            <a:bodyPr wrap="square">
              <a:spAutoFit/>
            </a:bodyPr>
            <a:lstStyle/>
            <a:p>
              <a:r>
                <a:rPr lang="en-US" sz="2448" dirty="0">
                  <a:solidFill>
                    <a:schemeClr val="accent2"/>
                  </a:solidFill>
                  <a:latin typeface="Segoe UI Semibold" panose="020B0702040204020203" pitchFamily="34" charset="0"/>
                  <a:cs typeface="Segoe UI Semibold" panose="020B0702040204020203" pitchFamily="34" charset="0"/>
                </a:rPr>
                <a:t>Cloud Adoption Framework for Azure</a:t>
              </a:r>
            </a:p>
          </p:txBody>
        </p:sp>
        <p:sp>
          <p:nvSpPr>
            <p:cNvPr id="8" name="Plus Sign 7">
              <a:extLst>
                <a:ext uri="{FF2B5EF4-FFF2-40B4-BE49-F238E27FC236}">
                  <a16:creationId xmlns:a16="http://schemas.microsoft.com/office/drawing/2014/main" id="{ADA16E4E-72F9-4927-B97E-1E95DDFF6EC9}"/>
                </a:ext>
              </a:extLst>
            </p:cNvPr>
            <p:cNvSpPr/>
            <p:nvPr/>
          </p:nvSpPr>
          <p:spPr bwMode="auto">
            <a:xfrm>
              <a:off x="2188510" y="1469341"/>
              <a:ext cx="758835" cy="688033"/>
            </a:xfrm>
            <a:prstGeom prst="mathPlus">
              <a:avLst>
                <a:gd name="adj1" fmla="val 11892"/>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solidFill>
                  <a:schemeClr val="tx2"/>
                </a:solidFill>
                <a:ea typeface="Segoe UI" pitchFamily="34" charset="0"/>
                <a:cs typeface="Segoe UI" pitchFamily="34" charset="0"/>
              </a:endParaRPr>
            </a:p>
          </p:txBody>
        </p:sp>
        <p:sp>
          <p:nvSpPr>
            <p:cNvPr id="9" name="Equals 8">
              <a:extLst>
                <a:ext uri="{FF2B5EF4-FFF2-40B4-BE49-F238E27FC236}">
                  <a16:creationId xmlns:a16="http://schemas.microsoft.com/office/drawing/2014/main" id="{31667C23-2644-4A5D-9151-437593E3421E}"/>
                </a:ext>
              </a:extLst>
            </p:cNvPr>
            <p:cNvSpPr/>
            <p:nvPr/>
          </p:nvSpPr>
          <p:spPr bwMode="auto">
            <a:xfrm>
              <a:off x="6539194" y="1487018"/>
              <a:ext cx="703410" cy="652678"/>
            </a:xfrm>
            <a:prstGeom prst="mathEqual">
              <a:avLst>
                <a:gd name="adj1" fmla="val 15380"/>
                <a:gd name="adj2" fmla="val 21062"/>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grpSp>
    </p:spTree>
    <p:custDataLst>
      <p:tags r:id="rId1"/>
    </p:custDataLst>
    <p:extLst>
      <p:ext uri="{BB962C8B-B14F-4D97-AF65-F5344CB8AC3E}">
        <p14:creationId xmlns:p14="http://schemas.microsoft.com/office/powerpoint/2010/main" val="3377324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36708-45E7-4161-A763-100683C03DEC}"/>
              </a:ext>
            </a:extLst>
          </p:cNvPr>
          <p:cNvSpPr>
            <a:spLocks noGrp="1"/>
          </p:cNvSpPr>
          <p:nvPr>
            <p:ph type="title"/>
          </p:nvPr>
        </p:nvSpPr>
        <p:spPr/>
        <p:txBody>
          <a:bodyPr/>
          <a:lstStyle/>
          <a:p>
            <a:r>
              <a:rPr lang="en-US" sz="5400" dirty="0">
                <a:solidFill>
                  <a:srgbClr val="FFFFFF"/>
                </a:solidFill>
              </a:rPr>
              <a:t>Thank you!</a:t>
            </a:r>
          </a:p>
        </p:txBody>
      </p:sp>
    </p:spTree>
    <p:extLst>
      <p:ext uri="{BB962C8B-B14F-4D97-AF65-F5344CB8AC3E}">
        <p14:creationId xmlns:p14="http://schemas.microsoft.com/office/powerpoint/2010/main" val="327132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BA790A51-6AC4-B747-8FD1-5150B6AB703E}"/>
              </a:ext>
            </a:extLst>
          </p:cNvPr>
          <p:cNvSpPr>
            <a:spLocks noGrp="1"/>
          </p:cNvSpPr>
          <p:nvPr>
            <p:ph type="title"/>
          </p:nvPr>
        </p:nvSpPr>
        <p:spPr>
          <a:xfrm>
            <a:off x="895546" y="1192213"/>
            <a:ext cx="3260529" cy="917575"/>
          </a:xfrm>
        </p:spPr>
        <p:txBody>
          <a:bodyPr/>
          <a:lstStyle/>
          <a:p>
            <a:r>
              <a:rPr lang="en-US" sz="4000" dirty="0"/>
              <a:t>Agenda</a:t>
            </a:r>
          </a:p>
        </p:txBody>
      </p:sp>
      <p:sp>
        <p:nvSpPr>
          <p:cNvPr id="16" name="Text Placeholder 15">
            <a:extLst>
              <a:ext uri="{FF2B5EF4-FFF2-40B4-BE49-F238E27FC236}">
                <a16:creationId xmlns:a16="http://schemas.microsoft.com/office/drawing/2014/main" id="{B2EED57A-980C-6347-9F9C-76C6E6169B7D}"/>
              </a:ext>
            </a:extLst>
          </p:cNvPr>
          <p:cNvSpPr>
            <a:spLocks noGrp="1"/>
          </p:cNvSpPr>
          <p:nvPr>
            <p:ph type="body" sz="quarter" idx="10"/>
          </p:nvPr>
        </p:nvSpPr>
        <p:spPr/>
        <p:txBody>
          <a:bodyPr/>
          <a:lstStyle/>
          <a:p>
            <a:r>
              <a:rPr lang="en-US" sz="2800" dirty="0"/>
              <a:t>1</a:t>
            </a:r>
          </a:p>
          <a:p>
            <a:r>
              <a:rPr lang="en-US" sz="2800" dirty="0"/>
              <a:t>2</a:t>
            </a:r>
          </a:p>
          <a:p>
            <a:r>
              <a:rPr lang="en-US" sz="2800" dirty="0"/>
              <a:t>3</a:t>
            </a:r>
          </a:p>
          <a:p>
            <a:r>
              <a:rPr lang="en-US" sz="2800" dirty="0"/>
              <a:t>4</a:t>
            </a:r>
          </a:p>
        </p:txBody>
      </p:sp>
      <p:sp>
        <p:nvSpPr>
          <p:cNvPr id="17" name="Text Placeholder 16">
            <a:extLst>
              <a:ext uri="{FF2B5EF4-FFF2-40B4-BE49-F238E27FC236}">
                <a16:creationId xmlns:a16="http://schemas.microsoft.com/office/drawing/2014/main" id="{6B7C205D-72A3-3643-AC08-069823F06880}"/>
              </a:ext>
            </a:extLst>
          </p:cNvPr>
          <p:cNvSpPr>
            <a:spLocks noGrp="1"/>
          </p:cNvSpPr>
          <p:nvPr>
            <p:ph type="body" sz="quarter" idx="11"/>
          </p:nvPr>
        </p:nvSpPr>
        <p:spPr>
          <a:xfrm>
            <a:off x="6913178" y="1192212"/>
            <a:ext cx="4332999" cy="3862387"/>
          </a:xfrm>
        </p:spPr>
        <p:txBody>
          <a:bodyPr/>
          <a:lstStyle/>
          <a:p>
            <a:r>
              <a:rPr lang="en-US" sz="2800" dirty="0"/>
              <a:t>The right foundation</a:t>
            </a:r>
          </a:p>
          <a:p>
            <a:r>
              <a:rPr lang="en-US" sz="2800" dirty="0"/>
              <a:t>Azure Landing Zones</a:t>
            </a:r>
          </a:p>
          <a:p>
            <a:r>
              <a:rPr lang="en-US" sz="2800" dirty="0"/>
              <a:t>Partner opportunities</a:t>
            </a:r>
          </a:p>
          <a:p>
            <a:r>
              <a:rPr lang="en-US" sz="2800" dirty="0"/>
              <a:t>Resources</a:t>
            </a:r>
          </a:p>
        </p:txBody>
      </p:sp>
    </p:spTree>
    <p:extLst>
      <p:ext uri="{BB962C8B-B14F-4D97-AF65-F5344CB8AC3E}">
        <p14:creationId xmlns:p14="http://schemas.microsoft.com/office/powerpoint/2010/main" val="9745486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p:txBody>
          <a:bodyPr/>
          <a:lstStyle/>
          <a:p>
            <a:r>
              <a:rPr lang="en-US" dirty="0"/>
              <a:t>The right foundation</a:t>
            </a:r>
          </a:p>
        </p:txBody>
      </p:sp>
    </p:spTree>
    <p:extLst>
      <p:ext uri="{BB962C8B-B14F-4D97-AF65-F5344CB8AC3E}">
        <p14:creationId xmlns:p14="http://schemas.microsoft.com/office/powerpoint/2010/main" val="379348453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C11B36-D377-4BE8-AADB-2B276ABA8FA2}"/>
              </a:ext>
            </a:extLst>
          </p:cNvPr>
          <p:cNvSpPr>
            <a:spLocks noGrp="1"/>
          </p:cNvSpPr>
          <p:nvPr>
            <p:ph type="title"/>
          </p:nvPr>
        </p:nvSpPr>
        <p:spPr>
          <a:xfrm>
            <a:off x="465138" y="632779"/>
            <a:ext cx="11533187" cy="411162"/>
          </a:xfrm>
        </p:spPr>
        <p:txBody>
          <a:bodyPr/>
          <a:lstStyle/>
          <a:p>
            <a:r>
              <a:rPr lang="en-US" sz="3600" dirty="0"/>
              <a:t>What are you going to build?</a:t>
            </a:r>
          </a:p>
        </p:txBody>
      </p:sp>
      <p:pic>
        <p:nvPicPr>
          <p:cNvPr id="6" name="Picture 5">
            <a:extLst>
              <a:ext uri="{FF2B5EF4-FFF2-40B4-BE49-F238E27FC236}">
                <a16:creationId xmlns:a16="http://schemas.microsoft.com/office/drawing/2014/main" id="{33FB34B9-D9F7-4FD1-86FA-483DB98FE7E9}"/>
              </a:ext>
            </a:extLst>
          </p:cNvPr>
          <p:cNvPicPr>
            <a:picLocks noChangeAspect="1"/>
          </p:cNvPicPr>
          <p:nvPr/>
        </p:nvPicPr>
        <p:blipFill rotWithShape="1">
          <a:blip r:embed="rId4"/>
          <a:srcRect r="4531"/>
          <a:stretch/>
        </p:blipFill>
        <p:spPr>
          <a:xfrm>
            <a:off x="518382" y="2305278"/>
            <a:ext cx="3584448" cy="2487385"/>
          </a:xfrm>
          <a:prstGeom prst="rect">
            <a:avLst/>
          </a:prstGeom>
        </p:spPr>
      </p:pic>
      <p:pic>
        <p:nvPicPr>
          <p:cNvPr id="8" name="Picture 7">
            <a:extLst>
              <a:ext uri="{FF2B5EF4-FFF2-40B4-BE49-F238E27FC236}">
                <a16:creationId xmlns:a16="http://schemas.microsoft.com/office/drawing/2014/main" id="{813E8C96-1953-4C65-AC3A-D5F271C10F41}"/>
              </a:ext>
            </a:extLst>
          </p:cNvPr>
          <p:cNvPicPr>
            <a:picLocks noChangeAspect="1"/>
          </p:cNvPicPr>
          <p:nvPr/>
        </p:nvPicPr>
        <p:blipFill>
          <a:blip r:embed="rId5"/>
          <a:stretch>
            <a:fillRect/>
          </a:stretch>
        </p:blipFill>
        <p:spPr>
          <a:xfrm>
            <a:off x="4441346" y="2305278"/>
            <a:ext cx="3584449" cy="2487385"/>
          </a:xfrm>
          <a:prstGeom prst="rect">
            <a:avLst/>
          </a:prstGeom>
        </p:spPr>
      </p:pic>
      <p:pic>
        <p:nvPicPr>
          <p:cNvPr id="10" name="Picture 9">
            <a:extLst>
              <a:ext uri="{FF2B5EF4-FFF2-40B4-BE49-F238E27FC236}">
                <a16:creationId xmlns:a16="http://schemas.microsoft.com/office/drawing/2014/main" id="{4EA8A648-DF7F-4C4D-ADF1-239AFA2D210E}"/>
              </a:ext>
            </a:extLst>
          </p:cNvPr>
          <p:cNvPicPr>
            <a:picLocks noChangeAspect="1"/>
          </p:cNvPicPr>
          <p:nvPr/>
        </p:nvPicPr>
        <p:blipFill rotWithShape="1">
          <a:blip r:embed="rId6"/>
          <a:srcRect b="7511"/>
          <a:stretch/>
        </p:blipFill>
        <p:spPr>
          <a:xfrm>
            <a:off x="8364312" y="2306868"/>
            <a:ext cx="3585860" cy="2487385"/>
          </a:xfrm>
          <a:prstGeom prst="rect">
            <a:avLst/>
          </a:prstGeom>
        </p:spPr>
      </p:pic>
      <p:sp>
        <p:nvSpPr>
          <p:cNvPr id="11" name="Text Placeholder 2">
            <a:extLst>
              <a:ext uri="{FF2B5EF4-FFF2-40B4-BE49-F238E27FC236}">
                <a16:creationId xmlns:a16="http://schemas.microsoft.com/office/drawing/2014/main" id="{2F9FD11A-804D-48BF-AADD-3E72CB325E4F}"/>
              </a:ext>
            </a:extLst>
          </p:cNvPr>
          <p:cNvSpPr txBox="1">
            <a:spLocks/>
          </p:cNvSpPr>
          <p:nvPr/>
        </p:nvSpPr>
        <p:spPr>
          <a:xfrm>
            <a:off x="465138" y="5026024"/>
            <a:ext cx="3690937" cy="242823"/>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solidFill>
                  <a:schemeClr val="accent4"/>
                </a:solidFill>
              </a:rPr>
              <a:t>A house</a:t>
            </a:r>
          </a:p>
        </p:txBody>
      </p:sp>
      <p:sp>
        <p:nvSpPr>
          <p:cNvPr id="12" name="Text Placeholder 3">
            <a:extLst>
              <a:ext uri="{FF2B5EF4-FFF2-40B4-BE49-F238E27FC236}">
                <a16:creationId xmlns:a16="http://schemas.microsoft.com/office/drawing/2014/main" id="{35BCAFAC-4BE4-40E8-B0F9-BCD654A481C2}"/>
              </a:ext>
            </a:extLst>
          </p:cNvPr>
          <p:cNvSpPr txBox="1">
            <a:spLocks/>
          </p:cNvSpPr>
          <p:nvPr/>
        </p:nvSpPr>
        <p:spPr>
          <a:xfrm>
            <a:off x="8307388" y="5026024"/>
            <a:ext cx="3690937" cy="242823"/>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solidFill>
                  <a:schemeClr val="accent4"/>
                </a:solidFill>
              </a:rPr>
              <a:t>A bridge</a:t>
            </a:r>
          </a:p>
        </p:txBody>
      </p:sp>
      <p:sp>
        <p:nvSpPr>
          <p:cNvPr id="13" name="Text Placeholder 4">
            <a:extLst>
              <a:ext uri="{FF2B5EF4-FFF2-40B4-BE49-F238E27FC236}">
                <a16:creationId xmlns:a16="http://schemas.microsoft.com/office/drawing/2014/main" id="{D2A6A2A2-BB0A-45A4-A4B8-0A6CD94314EC}"/>
              </a:ext>
            </a:extLst>
          </p:cNvPr>
          <p:cNvSpPr txBox="1">
            <a:spLocks/>
          </p:cNvSpPr>
          <p:nvPr/>
        </p:nvSpPr>
        <p:spPr>
          <a:xfrm>
            <a:off x="4389438" y="5026024"/>
            <a:ext cx="3690937" cy="242823"/>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solidFill>
                  <a:schemeClr val="accent4"/>
                </a:solidFill>
              </a:rPr>
              <a:t>A stadium</a:t>
            </a:r>
          </a:p>
        </p:txBody>
      </p:sp>
    </p:spTree>
    <p:custDataLst>
      <p:tags r:id="rId1"/>
    </p:custDataLst>
    <p:extLst>
      <p:ext uri="{BB962C8B-B14F-4D97-AF65-F5344CB8AC3E}">
        <p14:creationId xmlns:p14="http://schemas.microsoft.com/office/powerpoint/2010/main" val="22182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C11B36-D377-4BE8-AADB-2B276ABA8FA2}"/>
              </a:ext>
            </a:extLst>
          </p:cNvPr>
          <p:cNvSpPr>
            <a:spLocks noGrp="1"/>
          </p:cNvSpPr>
          <p:nvPr>
            <p:ph type="title"/>
          </p:nvPr>
        </p:nvSpPr>
        <p:spPr>
          <a:xfrm>
            <a:off x="465138" y="632779"/>
            <a:ext cx="11533187" cy="411162"/>
          </a:xfrm>
        </p:spPr>
        <p:txBody>
          <a:bodyPr/>
          <a:lstStyle/>
          <a:p>
            <a:r>
              <a:rPr lang="en-US" sz="3600" dirty="0"/>
              <a:t>All foundations are NOT created equal</a:t>
            </a:r>
          </a:p>
        </p:txBody>
      </p:sp>
      <p:sp>
        <p:nvSpPr>
          <p:cNvPr id="11" name="Text Placeholder 2">
            <a:extLst>
              <a:ext uri="{FF2B5EF4-FFF2-40B4-BE49-F238E27FC236}">
                <a16:creationId xmlns:a16="http://schemas.microsoft.com/office/drawing/2014/main" id="{2F9FD11A-804D-48BF-AADD-3E72CB325E4F}"/>
              </a:ext>
            </a:extLst>
          </p:cNvPr>
          <p:cNvSpPr txBox="1">
            <a:spLocks/>
          </p:cNvSpPr>
          <p:nvPr/>
        </p:nvSpPr>
        <p:spPr>
          <a:xfrm>
            <a:off x="465138" y="5026024"/>
            <a:ext cx="3690937" cy="242823"/>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solidFill>
                  <a:schemeClr val="accent4"/>
                </a:solidFill>
              </a:rPr>
              <a:t>A house</a:t>
            </a:r>
          </a:p>
        </p:txBody>
      </p:sp>
      <p:sp>
        <p:nvSpPr>
          <p:cNvPr id="12" name="Text Placeholder 3">
            <a:extLst>
              <a:ext uri="{FF2B5EF4-FFF2-40B4-BE49-F238E27FC236}">
                <a16:creationId xmlns:a16="http://schemas.microsoft.com/office/drawing/2014/main" id="{35BCAFAC-4BE4-40E8-B0F9-BCD654A481C2}"/>
              </a:ext>
            </a:extLst>
          </p:cNvPr>
          <p:cNvSpPr txBox="1">
            <a:spLocks/>
          </p:cNvSpPr>
          <p:nvPr/>
        </p:nvSpPr>
        <p:spPr>
          <a:xfrm>
            <a:off x="8307388" y="5026024"/>
            <a:ext cx="3690937" cy="242823"/>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solidFill>
                  <a:schemeClr val="accent4"/>
                </a:solidFill>
              </a:rPr>
              <a:t>A bridge</a:t>
            </a:r>
          </a:p>
        </p:txBody>
      </p:sp>
      <p:sp>
        <p:nvSpPr>
          <p:cNvPr id="13" name="Text Placeholder 4">
            <a:extLst>
              <a:ext uri="{FF2B5EF4-FFF2-40B4-BE49-F238E27FC236}">
                <a16:creationId xmlns:a16="http://schemas.microsoft.com/office/drawing/2014/main" id="{D2A6A2A2-BB0A-45A4-A4B8-0A6CD94314EC}"/>
              </a:ext>
            </a:extLst>
          </p:cNvPr>
          <p:cNvSpPr txBox="1">
            <a:spLocks/>
          </p:cNvSpPr>
          <p:nvPr/>
        </p:nvSpPr>
        <p:spPr>
          <a:xfrm>
            <a:off x="4389438" y="5026024"/>
            <a:ext cx="3690937" cy="242823"/>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solidFill>
                  <a:schemeClr val="accent4"/>
                </a:solidFill>
              </a:rPr>
              <a:t>A stadium</a:t>
            </a:r>
          </a:p>
        </p:txBody>
      </p:sp>
      <p:pic>
        <p:nvPicPr>
          <p:cNvPr id="2" name="Picture 1">
            <a:extLst>
              <a:ext uri="{FF2B5EF4-FFF2-40B4-BE49-F238E27FC236}">
                <a16:creationId xmlns:a16="http://schemas.microsoft.com/office/drawing/2014/main" id="{942A5241-8388-41FA-B08C-DA59DB6724E5}"/>
              </a:ext>
            </a:extLst>
          </p:cNvPr>
          <p:cNvPicPr>
            <a:picLocks noChangeAspect="1"/>
          </p:cNvPicPr>
          <p:nvPr/>
        </p:nvPicPr>
        <p:blipFill rotWithShape="1">
          <a:blip r:embed="rId4"/>
          <a:srcRect t="7742" b="2746"/>
          <a:stretch/>
        </p:blipFill>
        <p:spPr>
          <a:xfrm>
            <a:off x="8220796" y="2286000"/>
            <a:ext cx="3849552" cy="2286000"/>
          </a:xfrm>
          <a:prstGeom prst="rect">
            <a:avLst/>
          </a:prstGeom>
          <a:ln>
            <a:noFill/>
          </a:ln>
          <a:effectLst/>
        </p:spPr>
      </p:pic>
      <p:pic>
        <p:nvPicPr>
          <p:cNvPr id="3" name="Picture 2">
            <a:extLst>
              <a:ext uri="{FF2B5EF4-FFF2-40B4-BE49-F238E27FC236}">
                <a16:creationId xmlns:a16="http://schemas.microsoft.com/office/drawing/2014/main" id="{CFD7ECAC-03C1-4BD2-B1C7-A063FE494132}"/>
              </a:ext>
            </a:extLst>
          </p:cNvPr>
          <p:cNvPicPr>
            <a:picLocks noChangeAspect="1"/>
          </p:cNvPicPr>
          <p:nvPr/>
        </p:nvPicPr>
        <p:blipFill>
          <a:blip r:embed="rId5"/>
          <a:stretch>
            <a:fillRect/>
          </a:stretch>
        </p:blipFill>
        <p:spPr>
          <a:xfrm>
            <a:off x="227119" y="2297364"/>
            <a:ext cx="3854113" cy="2286000"/>
          </a:xfrm>
          <a:prstGeom prst="rect">
            <a:avLst/>
          </a:prstGeom>
          <a:ln>
            <a:noFill/>
          </a:ln>
          <a:effectLst/>
        </p:spPr>
      </p:pic>
      <p:pic>
        <p:nvPicPr>
          <p:cNvPr id="5" name="Picture 4">
            <a:extLst>
              <a:ext uri="{FF2B5EF4-FFF2-40B4-BE49-F238E27FC236}">
                <a16:creationId xmlns:a16="http://schemas.microsoft.com/office/drawing/2014/main" id="{D2DD0CDA-3FC8-446F-9C97-C1104BC83D28}"/>
              </a:ext>
            </a:extLst>
          </p:cNvPr>
          <p:cNvPicPr>
            <a:picLocks noChangeAspect="1"/>
          </p:cNvPicPr>
          <p:nvPr/>
        </p:nvPicPr>
        <p:blipFill rotWithShape="1">
          <a:blip r:embed="rId6"/>
          <a:srcRect t="5289"/>
          <a:stretch/>
        </p:blipFill>
        <p:spPr>
          <a:xfrm>
            <a:off x="4223958" y="2297362"/>
            <a:ext cx="3854112" cy="2286000"/>
          </a:xfrm>
          <a:prstGeom prst="rect">
            <a:avLst/>
          </a:prstGeom>
          <a:ln>
            <a:noFill/>
          </a:ln>
          <a:effectLst/>
        </p:spPr>
      </p:pic>
    </p:spTree>
    <p:custDataLst>
      <p:tags r:id="rId1"/>
    </p:custDataLst>
    <p:extLst>
      <p:ext uri="{BB962C8B-B14F-4D97-AF65-F5344CB8AC3E}">
        <p14:creationId xmlns:p14="http://schemas.microsoft.com/office/powerpoint/2010/main" val="726869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7"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7" presetClass="entr" presetSubtype="0"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1000"/>
                                        <p:tgtEl>
                                          <p:spTgt spid="2"/>
                                        </p:tgtEl>
                                      </p:cBhvr>
                                    </p:animEffect>
                                    <p:anim calcmode="lin" valueType="num">
                                      <p:cBhvr>
                                        <p:cTn id="30" dur="1000" fill="hold"/>
                                        <p:tgtEl>
                                          <p:spTgt spid="2"/>
                                        </p:tgtEl>
                                        <p:attrNameLst>
                                          <p:attrName>ppt_x</p:attrName>
                                        </p:attrNameLst>
                                      </p:cBhvr>
                                      <p:tavLst>
                                        <p:tav tm="0">
                                          <p:val>
                                            <p:strVal val="#ppt_x"/>
                                          </p:val>
                                        </p:tav>
                                        <p:tav tm="100000">
                                          <p:val>
                                            <p:strVal val="#ppt_x"/>
                                          </p:val>
                                        </p:tav>
                                      </p:tavLst>
                                    </p:anim>
                                    <p:anim calcmode="lin" valueType="num">
                                      <p:cBhvr>
                                        <p:cTn id="31" dur="1000" fill="hold"/>
                                        <p:tgtEl>
                                          <p:spTgt spid="2"/>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0D4A0-0E46-4A1A-986F-661AAEFAA5F8}"/>
              </a:ext>
            </a:extLst>
          </p:cNvPr>
          <p:cNvSpPr>
            <a:spLocks noGrp="1"/>
          </p:cNvSpPr>
          <p:nvPr>
            <p:ph type="title"/>
          </p:nvPr>
        </p:nvSpPr>
        <p:spPr>
          <a:xfrm>
            <a:off x="599302" y="916694"/>
            <a:ext cx="11237870" cy="553998"/>
          </a:xfrm>
        </p:spPr>
        <p:txBody>
          <a:bodyPr/>
          <a:lstStyle/>
          <a:p>
            <a:r>
              <a:rPr lang="en-US" sz="3600" dirty="0">
                <a:solidFill>
                  <a:schemeClr val="bg1"/>
                </a:solidFill>
              </a:rPr>
              <a:t>The value of creating cloud-ready environments</a:t>
            </a:r>
          </a:p>
        </p:txBody>
      </p:sp>
      <p:sp>
        <p:nvSpPr>
          <p:cNvPr id="3" name="Content Placeholder 2">
            <a:extLst>
              <a:ext uri="{FF2B5EF4-FFF2-40B4-BE49-F238E27FC236}">
                <a16:creationId xmlns:a16="http://schemas.microsoft.com/office/drawing/2014/main" id="{00283BB6-1F03-4789-B383-4332DA3D67FE}"/>
              </a:ext>
            </a:extLst>
          </p:cNvPr>
          <p:cNvSpPr>
            <a:spLocks noGrp="1"/>
          </p:cNvSpPr>
          <p:nvPr>
            <p:ph idx="1"/>
          </p:nvPr>
        </p:nvSpPr>
        <p:spPr>
          <a:xfrm>
            <a:off x="688640" y="2451527"/>
            <a:ext cx="4886748" cy="3073640"/>
          </a:xfrm>
        </p:spPr>
        <p:txBody>
          <a:bodyPr/>
          <a:lstStyle/>
          <a:p>
            <a:pPr marL="412869" indent="-412869">
              <a:buClr>
                <a:schemeClr val="accent2"/>
              </a:buClr>
              <a:buFont typeface="Wingdings" panose="05000000000000000000" pitchFamily="2" charset="2"/>
              <a:buChar char=""/>
            </a:pPr>
            <a:r>
              <a:rPr lang="en-US" sz="2448" dirty="0">
                <a:solidFill>
                  <a:schemeClr val="bg1"/>
                </a:solidFill>
              </a:rPr>
              <a:t>Aligned to business priorities</a:t>
            </a:r>
          </a:p>
          <a:p>
            <a:pPr marL="412869" indent="-412869">
              <a:buClr>
                <a:schemeClr val="accent2"/>
              </a:buClr>
              <a:buFont typeface="Wingdings" panose="05000000000000000000" pitchFamily="2" charset="2"/>
              <a:buChar char=""/>
            </a:pPr>
            <a:r>
              <a:rPr lang="en-US" sz="2448" dirty="0">
                <a:solidFill>
                  <a:schemeClr val="bg1"/>
                </a:solidFill>
              </a:rPr>
              <a:t>Cloud-design considerations</a:t>
            </a:r>
          </a:p>
          <a:p>
            <a:pPr marL="412869" indent="-412869">
              <a:buClr>
                <a:schemeClr val="accent2"/>
              </a:buClr>
              <a:buFont typeface="Wingdings" panose="05000000000000000000" pitchFamily="2" charset="2"/>
              <a:buChar char=""/>
            </a:pPr>
            <a:r>
              <a:rPr lang="en-US" sz="2448" dirty="0">
                <a:solidFill>
                  <a:schemeClr val="bg1"/>
                </a:solidFill>
              </a:rPr>
              <a:t>Adapted for cloud operating model</a:t>
            </a:r>
          </a:p>
          <a:p>
            <a:pPr marL="412869" indent="-412869">
              <a:buClr>
                <a:schemeClr val="accent2"/>
              </a:buClr>
              <a:buFont typeface="Wingdings" panose="05000000000000000000" pitchFamily="2" charset="2"/>
              <a:buChar char=""/>
            </a:pPr>
            <a:r>
              <a:rPr lang="en-US" sz="2448" dirty="0">
                <a:solidFill>
                  <a:schemeClr val="bg1"/>
                </a:solidFill>
              </a:rPr>
              <a:t>Ready for cloud applications</a:t>
            </a:r>
          </a:p>
          <a:p>
            <a:pPr marL="412869" indent="-412869">
              <a:buClr>
                <a:schemeClr val="accent2"/>
              </a:buClr>
              <a:buFont typeface="Wingdings" panose="05000000000000000000" pitchFamily="2" charset="2"/>
              <a:buChar char=""/>
            </a:pPr>
            <a:r>
              <a:rPr lang="en-US" sz="2448" dirty="0">
                <a:solidFill>
                  <a:schemeClr val="bg1"/>
                </a:solidFill>
              </a:rPr>
              <a:t>Adaptable to grow and expand</a:t>
            </a:r>
          </a:p>
          <a:p>
            <a:pPr marL="412869" indent="-412869">
              <a:buClr>
                <a:schemeClr val="accent2"/>
              </a:buClr>
              <a:buFont typeface="Wingdings" panose="05000000000000000000" pitchFamily="2" charset="2"/>
              <a:buChar char=""/>
            </a:pPr>
            <a:r>
              <a:rPr lang="en-US" sz="2448" dirty="0">
                <a:solidFill>
                  <a:schemeClr val="bg1"/>
                </a:solidFill>
              </a:rPr>
              <a:t>Compliant </a:t>
            </a:r>
          </a:p>
        </p:txBody>
      </p:sp>
      <p:sp>
        <p:nvSpPr>
          <p:cNvPr id="5" name="Content Placeholder 2">
            <a:extLst>
              <a:ext uri="{FF2B5EF4-FFF2-40B4-BE49-F238E27FC236}">
                <a16:creationId xmlns:a16="http://schemas.microsoft.com/office/drawing/2014/main" id="{02C78F38-9393-484A-A845-A749563BA759}"/>
              </a:ext>
            </a:extLst>
          </p:cNvPr>
          <p:cNvSpPr txBox="1">
            <a:spLocks/>
          </p:cNvSpPr>
          <p:nvPr/>
        </p:nvSpPr>
        <p:spPr>
          <a:xfrm>
            <a:off x="8951373" y="2464084"/>
            <a:ext cx="3346540" cy="304800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buNone/>
            </a:pPr>
            <a:r>
              <a:rPr lang="en-US" sz="2856" dirty="0">
                <a:solidFill>
                  <a:schemeClr val="bg1"/>
                </a:solidFill>
                <a:latin typeface="Segoe UI"/>
              </a:rPr>
              <a:t>Agile</a:t>
            </a:r>
          </a:p>
          <a:p>
            <a:pPr marL="0" indent="0" defTabSz="951304">
              <a:buNone/>
            </a:pPr>
            <a:endParaRPr lang="en-US" sz="2856" dirty="0">
              <a:solidFill>
                <a:schemeClr val="bg1"/>
              </a:solidFill>
              <a:latin typeface="Segoe UI"/>
            </a:endParaRPr>
          </a:p>
          <a:p>
            <a:pPr marL="0" indent="0" defTabSz="951304">
              <a:buNone/>
            </a:pPr>
            <a:r>
              <a:rPr lang="en-US" sz="2856" dirty="0">
                <a:solidFill>
                  <a:schemeClr val="bg1"/>
                </a:solidFill>
                <a:latin typeface="Segoe UI"/>
              </a:rPr>
              <a:t>Cutting-edge innovation</a:t>
            </a:r>
          </a:p>
          <a:p>
            <a:pPr marL="0" indent="0" defTabSz="951304">
              <a:buNone/>
            </a:pPr>
            <a:endParaRPr lang="en-US" sz="2856" dirty="0">
              <a:solidFill>
                <a:schemeClr val="bg1"/>
              </a:solidFill>
              <a:latin typeface="Segoe UI"/>
            </a:endParaRPr>
          </a:p>
          <a:p>
            <a:pPr marL="0" indent="0" defTabSz="951304">
              <a:buNone/>
            </a:pPr>
            <a:r>
              <a:rPr lang="en-US" sz="2856" dirty="0">
                <a:solidFill>
                  <a:schemeClr val="bg1"/>
                </a:solidFill>
                <a:latin typeface="Segoe UI"/>
              </a:rPr>
              <a:t>Secure</a:t>
            </a:r>
          </a:p>
        </p:txBody>
      </p:sp>
      <p:grpSp>
        <p:nvGrpSpPr>
          <p:cNvPr id="20" name="Group 19">
            <a:extLst>
              <a:ext uri="{FF2B5EF4-FFF2-40B4-BE49-F238E27FC236}">
                <a16:creationId xmlns:a16="http://schemas.microsoft.com/office/drawing/2014/main" id="{A8E534C8-0C70-4CB0-AE73-74127813E306}"/>
              </a:ext>
            </a:extLst>
          </p:cNvPr>
          <p:cNvGrpSpPr/>
          <p:nvPr/>
        </p:nvGrpSpPr>
        <p:grpSpPr>
          <a:xfrm>
            <a:off x="5288876" y="2451527"/>
            <a:ext cx="2757324" cy="3041797"/>
            <a:chOff x="4985230" y="2589261"/>
            <a:chExt cx="2703504" cy="2982425"/>
          </a:xfrm>
          <a:solidFill>
            <a:schemeClr val="accent1"/>
          </a:solidFill>
        </p:grpSpPr>
        <p:pic>
          <p:nvPicPr>
            <p:cNvPr id="17" name="Graphic 16" descr="Back">
              <a:extLst>
                <a:ext uri="{FF2B5EF4-FFF2-40B4-BE49-F238E27FC236}">
                  <a16:creationId xmlns:a16="http://schemas.microsoft.com/office/drawing/2014/main" id="{D3F9E236-24D5-4581-BE33-A2B5C341A4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5231" y="2868183"/>
              <a:ext cx="2703503" cy="2703503"/>
            </a:xfrm>
            <a:prstGeom prst="rect">
              <a:avLst/>
            </a:prstGeom>
          </p:spPr>
        </p:pic>
        <p:pic>
          <p:nvPicPr>
            <p:cNvPr id="19" name="Graphic 18" descr="Back">
              <a:extLst>
                <a:ext uri="{FF2B5EF4-FFF2-40B4-BE49-F238E27FC236}">
                  <a16:creationId xmlns:a16="http://schemas.microsoft.com/office/drawing/2014/main" id="{70DC33BE-344D-4FB2-9BE6-12A8C02466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V="1">
              <a:off x="4985230" y="2589261"/>
              <a:ext cx="2703503" cy="2703503"/>
            </a:xfrm>
            <a:prstGeom prst="rect">
              <a:avLst/>
            </a:prstGeom>
          </p:spPr>
        </p:pic>
      </p:grpSp>
      <p:pic>
        <p:nvPicPr>
          <p:cNvPr id="6" name="Graphic 5" descr="Lights On">
            <a:extLst>
              <a:ext uri="{FF2B5EF4-FFF2-40B4-BE49-F238E27FC236}">
                <a16:creationId xmlns:a16="http://schemas.microsoft.com/office/drawing/2014/main" id="{B27CA9CF-E3F2-49AE-AB25-5733DC3D03F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29348" y="3513653"/>
            <a:ext cx="932603" cy="932603"/>
          </a:xfrm>
          <a:prstGeom prst="rect">
            <a:avLst/>
          </a:prstGeom>
        </p:spPr>
      </p:pic>
      <p:pic>
        <p:nvPicPr>
          <p:cNvPr id="8" name="Graphic 7" descr="Shield Tick">
            <a:extLst>
              <a:ext uri="{FF2B5EF4-FFF2-40B4-BE49-F238E27FC236}">
                <a16:creationId xmlns:a16="http://schemas.microsoft.com/office/drawing/2014/main" id="{ACBE7895-339F-4501-836D-3C2DBC19167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29348" y="4766678"/>
            <a:ext cx="932603" cy="932603"/>
          </a:xfrm>
          <a:prstGeom prst="rect">
            <a:avLst/>
          </a:prstGeom>
        </p:spPr>
      </p:pic>
      <p:pic>
        <p:nvPicPr>
          <p:cNvPr id="10" name="Graphic 9" descr="Shuffle">
            <a:extLst>
              <a:ext uri="{FF2B5EF4-FFF2-40B4-BE49-F238E27FC236}">
                <a16:creationId xmlns:a16="http://schemas.microsoft.com/office/drawing/2014/main" id="{324195D1-4ED4-4A9A-AF28-903DE98E1D9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29348" y="2260629"/>
            <a:ext cx="932603" cy="932603"/>
          </a:xfrm>
          <a:prstGeom prst="rect">
            <a:avLst/>
          </a:prstGeom>
        </p:spPr>
      </p:pic>
    </p:spTree>
    <p:custDataLst>
      <p:tags r:id="rId1"/>
    </p:custDataLst>
    <p:extLst>
      <p:ext uri="{BB962C8B-B14F-4D97-AF65-F5344CB8AC3E}">
        <p14:creationId xmlns:p14="http://schemas.microsoft.com/office/powerpoint/2010/main" val="3614617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a:xfrm>
            <a:off x="1205366" y="2814182"/>
            <a:ext cx="5819548" cy="683080"/>
          </a:xfrm>
        </p:spPr>
        <p:txBody>
          <a:bodyPr/>
          <a:lstStyle/>
          <a:p>
            <a:r>
              <a:rPr lang="en-US" dirty="0"/>
              <a:t>Azure landing zones</a:t>
            </a:r>
          </a:p>
        </p:txBody>
      </p:sp>
    </p:spTree>
    <p:extLst>
      <p:ext uri="{BB962C8B-B14F-4D97-AF65-F5344CB8AC3E}">
        <p14:creationId xmlns:p14="http://schemas.microsoft.com/office/powerpoint/2010/main" val="145201167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26FE35-36AD-40E8-9DBF-91BBB5D4CABE}"/>
              </a:ext>
            </a:extLst>
          </p:cNvPr>
          <p:cNvSpPr>
            <a:spLocks noGrp="1"/>
          </p:cNvSpPr>
          <p:nvPr>
            <p:ph type="title"/>
          </p:nvPr>
        </p:nvSpPr>
        <p:spPr>
          <a:xfrm>
            <a:off x="600856" y="2930617"/>
            <a:ext cx="3245373" cy="1130053"/>
          </a:xfrm>
        </p:spPr>
        <p:txBody>
          <a:bodyPr/>
          <a:lstStyle/>
          <a:p>
            <a:r>
              <a:rPr lang="en-US" sz="3600" dirty="0"/>
              <a:t>Azure landing zones</a:t>
            </a:r>
          </a:p>
        </p:txBody>
      </p:sp>
      <p:sp>
        <p:nvSpPr>
          <p:cNvPr id="4" name="Text Placeholder 3">
            <a:extLst>
              <a:ext uri="{FF2B5EF4-FFF2-40B4-BE49-F238E27FC236}">
                <a16:creationId xmlns:a16="http://schemas.microsoft.com/office/drawing/2014/main" id="{42997FFD-CCCC-4A28-A309-6170B26860DF}"/>
              </a:ext>
            </a:extLst>
          </p:cNvPr>
          <p:cNvSpPr>
            <a:spLocks noGrp="1"/>
          </p:cNvSpPr>
          <p:nvPr>
            <p:ph type="body" sz="quarter" idx="11"/>
          </p:nvPr>
        </p:nvSpPr>
        <p:spPr>
          <a:xfrm>
            <a:off x="5135417" y="1681380"/>
            <a:ext cx="6450125" cy="3631763"/>
          </a:xfrm>
        </p:spPr>
        <p:txBody>
          <a:bodyPr/>
          <a:lstStyle/>
          <a:p>
            <a:r>
              <a:rPr lang="en-US" sz="2800" dirty="0">
                <a:latin typeface="+mn-lt"/>
              </a:rPr>
              <a:t>Azure landing zones help customers </a:t>
            </a:r>
            <a:r>
              <a:rPr lang="en-US" sz="2800" dirty="0">
                <a:solidFill>
                  <a:schemeClr val="tx2"/>
                </a:solidFill>
                <a:latin typeface="+mn-lt"/>
              </a:rPr>
              <a:t>set up their Azure environment </a:t>
            </a:r>
            <a:r>
              <a:rPr lang="en-US" sz="2800" dirty="0">
                <a:latin typeface="+mn-lt"/>
              </a:rPr>
              <a:t>for scale, security, governance, networking, and identity. </a:t>
            </a:r>
          </a:p>
          <a:p>
            <a:endParaRPr lang="en-US" sz="2800" dirty="0">
              <a:latin typeface="+mn-lt"/>
            </a:endParaRPr>
          </a:p>
          <a:p>
            <a:r>
              <a:rPr lang="en-US" sz="2800" dirty="0">
                <a:latin typeface="+mn-lt"/>
              </a:rPr>
              <a:t>Azure landing zones:</a:t>
            </a:r>
          </a:p>
          <a:p>
            <a:pPr marL="466298" indent="-466298">
              <a:buFont typeface="Arial" panose="020B0604020202020204" pitchFamily="34" charset="0"/>
              <a:buChar char="•"/>
            </a:pPr>
            <a:r>
              <a:rPr lang="en-US" sz="2800" dirty="0">
                <a:latin typeface="+mn-lt"/>
              </a:rPr>
              <a:t>Enable </a:t>
            </a:r>
            <a:r>
              <a:rPr lang="en-US" sz="2800" dirty="0">
                <a:solidFill>
                  <a:schemeClr val="tx2"/>
                </a:solidFill>
                <a:latin typeface="+mn-lt"/>
              </a:rPr>
              <a:t>migrations and net new apps</a:t>
            </a:r>
          </a:p>
          <a:p>
            <a:pPr marL="466298" indent="-466298">
              <a:buFont typeface="Arial" panose="020B0604020202020204" pitchFamily="34" charset="0"/>
              <a:buChar char="•"/>
            </a:pPr>
            <a:r>
              <a:rPr lang="en-US" sz="2800" dirty="0">
                <a:latin typeface="+mn-lt"/>
              </a:rPr>
              <a:t>Consider </a:t>
            </a:r>
            <a:r>
              <a:rPr lang="en-US" sz="2800" dirty="0">
                <a:solidFill>
                  <a:schemeClr val="tx2"/>
                </a:solidFill>
                <a:latin typeface="+mn-lt"/>
              </a:rPr>
              <a:t>all platform resources </a:t>
            </a:r>
          </a:p>
          <a:p>
            <a:pPr marL="466298" indent="-466298">
              <a:buFont typeface="Arial" panose="020B0604020202020204" pitchFamily="34" charset="0"/>
              <a:buChar char="•"/>
            </a:pPr>
            <a:r>
              <a:rPr lang="en-US" sz="2800" dirty="0">
                <a:solidFill>
                  <a:schemeClr val="tx2"/>
                </a:solidFill>
                <a:latin typeface="+mn-lt"/>
              </a:rPr>
              <a:t>Don't differentiate between IaaS or PaaS</a:t>
            </a:r>
          </a:p>
        </p:txBody>
      </p:sp>
      <p:cxnSp>
        <p:nvCxnSpPr>
          <p:cNvPr id="5" name="Straight Connector 4">
            <a:extLst>
              <a:ext uri="{FF2B5EF4-FFF2-40B4-BE49-F238E27FC236}">
                <a16:creationId xmlns:a16="http://schemas.microsoft.com/office/drawing/2014/main" id="{A2B2E89F-98A9-4DA2-8981-E9747CC05D7B}"/>
              </a:ext>
            </a:extLst>
          </p:cNvPr>
          <p:cNvCxnSpPr>
            <a:cxnSpLocks/>
          </p:cNvCxnSpPr>
          <p:nvPr/>
        </p:nvCxnSpPr>
        <p:spPr>
          <a:xfrm>
            <a:off x="4442264" y="2521504"/>
            <a:ext cx="0" cy="1948277"/>
          </a:xfrm>
          <a:prstGeom prst="line">
            <a:avLst/>
          </a:prstGeom>
          <a:ln w="28575">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cxnSp>
    </p:spTree>
    <p:custDataLst>
      <p:tags r:id="rId1"/>
    </p:custDataLst>
    <p:extLst>
      <p:ext uri="{BB962C8B-B14F-4D97-AF65-F5344CB8AC3E}">
        <p14:creationId xmlns:p14="http://schemas.microsoft.com/office/powerpoint/2010/main" val="35000488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1000"/>
                                        <p:tgtEl>
                                          <p:spTgt spid="4">
                                            <p:txEl>
                                              <p:pRg st="3" end="3"/>
                                            </p:txEl>
                                          </p:spTgt>
                                        </p:tgtEl>
                                      </p:cBhvr>
                                    </p:animEffect>
                                    <p:anim calcmode="lin" valueType="num">
                                      <p:cBhvr>
                                        <p:cTn id="1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1000"/>
                                        <p:tgtEl>
                                          <p:spTgt spid="4">
                                            <p:txEl>
                                              <p:pRg st="4" end="4"/>
                                            </p:txEl>
                                          </p:spTgt>
                                        </p:tgtEl>
                                      </p:cBhvr>
                                    </p:animEffect>
                                    <p:anim calcmode="lin" valueType="num">
                                      <p:cBhvr>
                                        <p:cTn id="18"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1000"/>
                                        <p:tgtEl>
                                          <p:spTgt spid="4">
                                            <p:txEl>
                                              <p:pRg st="5" end="5"/>
                                            </p:txEl>
                                          </p:spTgt>
                                        </p:tgtEl>
                                      </p:cBhvr>
                                    </p:animEffect>
                                    <p:anim calcmode="lin" valueType="num">
                                      <p:cBhvr>
                                        <p:cTn id="2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
</p:tagLst>
</file>

<file path=ppt/tags/tag10.xml><?xml version="1.0" encoding="utf-8"?>
<p:tagLst xmlns:a="http://schemas.openxmlformats.org/drawingml/2006/main" xmlns:r="http://schemas.openxmlformats.org/officeDocument/2006/relationships" xmlns:p="http://schemas.openxmlformats.org/presentationml/2006/main">
  <p:tag name="TIMING" val="|33.6|66.7"/>
</p:tagLst>
</file>

<file path=ppt/tags/tag11.xml><?xml version="1.0" encoding="utf-8"?>
<p:tagLst xmlns:a="http://schemas.openxmlformats.org/drawingml/2006/main" xmlns:r="http://schemas.openxmlformats.org/officeDocument/2006/relationships" xmlns:p="http://schemas.openxmlformats.org/presentationml/2006/main">
  <p:tag name="TIMING" val="|16.4|68.4"/>
</p:tagLst>
</file>

<file path=ppt/tags/tag12.xml><?xml version="1.0" encoding="utf-8"?>
<p:tagLst xmlns:a="http://schemas.openxmlformats.org/drawingml/2006/main" xmlns:r="http://schemas.openxmlformats.org/officeDocument/2006/relationships" xmlns:p="http://schemas.openxmlformats.org/presentationml/2006/main">
  <p:tag name="TIMING" val="|13"/>
</p:tagLst>
</file>

<file path=ppt/tags/tag13.xml><?xml version="1.0" encoding="utf-8"?>
<p:tagLst xmlns:a="http://schemas.openxmlformats.org/drawingml/2006/main" xmlns:r="http://schemas.openxmlformats.org/officeDocument/2006/relationships" xmlns:p="http://schemas.openxmlformats.org/presentationml/2006/main">
  <p:tag name="TIMING" val="|30.5"/>
</p:tagLst>
</file>

<file path=ppt/tags/tag2.xml><?xml version="1.0" encoding="utf-8"?>
<p:tagLst xmlns:a="http://schemas.openxmlformats.org/drawingml/2006/main" xmlns:r="http://schemas.openxmlformats.org/officeDocument/2006/relationships" xmlns:p="http://schemas.openxmlformats.org/presentationml/2006/main">
  <p:tag name="TIMING" val="|2.4"/>
</p:tagLst>
</file>

<file path=ppt/tags/tag3.xml><?xml version="1.0" encoding="utf-8"?>
<p:tagLst xmlns:a="http://schemas.openxmlformats.org/drawingml/2006/main" xmlns:r="http://schemas.openxmlformats.org/officeDocument/2006/relationships" xmlns:p="http://schemas.openxmlformats.org/presentationml/2006/main">
  <p:tag name="TIMING" val="|35.6"/>
</p:tagLst>
</file>

<file path=ppt/tags/tag4.xml><?xml version="1.0" encoding="utf-8"?>
<p:tagLst xmlns:a="http://schemas.openxmlformats.org/drawingml/2006/main" xmlns:r="http://schemas.openxmlformats.org/officeDocument/2006/relationships" xmlns:p="http://schemas.openxmlformats.org/presentationml/2006/main">
  <p:tag name="TIMING" val="|10.3"/>
</p:tagLst>
</file>

<file path=ppt/tags/tag5.xml><?xml version="1.0" encoding="utf-8"?>
<p:tagLst xmlns:a="http://schemas.openxmlformats.org/drawingml/2006/main" xmlns:r="http://schemas.openxmlformats.org/officeDocument/2006/relationships" xmlns:p="http://schemas.openxmlformats.org/presentationml/2006/main">
  <p:tag name="TIMING" val="|29.3"/>
</p:tagLst>
</file>

<file path=ppt/tags/tag6.xml><?xml version="1.0" encoding="utf-8"?>
<p:tagLst xmlns:a="http://schemas.openxmlformats.org/drawingml/2006/main" xmlns:r="http://schemas.openxmlformats.org/officeDocument/2006/relationships" xmlns:p="http://schemas.openxmlformats.org/presentationml/2006/main">
  <p:tag name="TIMING" val="|13.5|12.7|24.6|20.7|23.3|20.3|19.1|15.1"/>
</p:tagLst>
</file>

<file path=ppt/tags/tag7.xml><?xml version="1.0" encoding="utf-8"?>
<p:tagLst xmlns:a="http://schemas.openxmlformats.org/drawingml/2006/main" xmlns:r="http://schemas.openxmlformats.org/officeDocument/2006/relationships" xmlns:p="http://schemas.openxmlformats.org/presentationml/2006/main">
  <p:tag name="TIMING" val="|15.5"/>
</p:tagLst>
</file>

<file path=ppt/tags/tag8.xml><?xml version="1.0" encoding="utf-8"?>
<p:tagLst xmlns:a="http://schemas.openxmlformats.org/drawingml/2006/main" xmlns:r="http://schemas.openxmlformats.org/officeDocument/2006/relationships" xmlns:p="http://schemas.openxmlformats.org/presentationml/2006/main">
  <p:tag name="TIMING" val="|5.5|14.8|11.4|34.2|26.4|1.4"/>
</p:tagLst>
</file>

<file path=ppt/tags/tag9.xml><?xml version="1.0" encoding="utf-8"?>
<p:tagLst xmlns:a="http://schemas.openxmlformats.org/drawingml/2006/main" xmlns:r="http://schemas.openxmlformats.org/officeDocument/2006/relationships" xmlns:p="http://schemas.openxmlformats.org/presentationml/2006/main">
  <p:tag name="TIMING" val="|1|1|1.4|1.5"/>
</p:tagLst>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Azure 2">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3.xml><?xml version="1.0" encoding="utf-8"?>
<a:theme xmlns:a="http://schemas.openxmlformats.org/drawingml/2006/main" name="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Inspire_Digital_Event_WAF.potx  -  Recovered" id="{6ACA0D1D-AF9E-4787-8DB0-DEB3C7C0FF4E}" vid="{37C2AF9B-7226-4058-B07A-D2C2EDA278A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9BB234200C6174BA1143AC7CFCC6FA8" ma:contentTypeVersion="11" ma:contentTypeDescription="Create a new document." ma:contentTypeScope="" ma:versionID="23a983cd6d93d2bf52f2eb56a094fd09">
  <xsd:schema xmlns:xsd="http://www.w3.org/2001/XMLSchema" xmlns:xs="http://www.w3.org/2001/XMLSchema" xmlns:p="http://schemas.microsoft.com/office/2006/metadata/properties" xmlns:ns2="ad3ee108-5501-452e-a9d7-d1cad88f9598" xmlns:ns3="0d923eac-bfb4-4245-8744-7b25224dfe7c" targetNamespace="http://schemas.microsoft.com/office/2006/metadata/properties" ma:root="true" ma:fieldsID="95abad54367535d085d3de4ff4b32dd7" ns2:_="" ns3:_="">
    <xsd:import namespace="ad3ee108-5501-452e-a9d7-d1cad88f9598"/>
    <xsd:import namespace="0d923eac-bfb4-4245-8744-7b25224dfe7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3ee108-5501-452e-a9d7-d1cad88f95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d923eac-bfb4-4245-8744-7b25224dfe7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0FC37BCA-1C88-423C-A3AC-26B10ECF59B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3ee108-5501-452e-a9d7-d1cad88f9598"/>
    <ds:schemaRef ds:uri="0d923eac-bfb4-4245-8744-7b25224dfe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Azure_PowerPoint_template_Oct18</Template>
  <TotalTime>0</TotalTime>
  <Words>3553</Words>
  <Application>Microsoft Office PowerPoint</Application>
  <PresentationFormat>Custom</PresentationFormat>
  <Paragraphs>393</Paragraphs>
  <Slides>23</Slides>
  <Notes>23</Notes>
  <HiddenSlides>1</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23</vt:i4>
      </vt:variant>
    </vt:vector>
  </HeadingPairs>
  <TitlesOfParts>
    <vt:vector size="40" baseType="lpstr">
      <vt:lpstr>Arial</vt:lpstr>
      <vt:lpstr>Calibri</vt:lpstr>
      <vt:lpstr>Calibri Light</vt:lpstr>
      <vt:lpstr>Consolas</vt:lpstr>
      <vt:lpstr>Segoe</vt:lpstr>
      <vt:lpstr>Segoe Pro Display SemiLight</vt:lpstr>
      <vt:lpstr>Segoe Regular</vt:lpstr>
      <vt:lpstr>Segoe Semibold</vt:lpstr>
      <vt:lpstr>Segoe UI</vt:lpstr>
      <vt:lpstr>Segoe UI </vt:lpstr>
      <vt:lpstr>Segoe UI Light</vt:lpstr>
      <vt:lpstr>Segoe UI Semibold</vt:lpstr>
      <vt:lpstr>Wingdings</vt:lpstr>
      <vt:lpstr>Azure 1</vt:lpstr>
      <vt:lpstr>Azure 2</vt:lpstr>
      <vt:lpstr>6-51096_Microsoft_Inspire_Black_Template</vt:lpstr>
      <vt:lpstr>Office Theme</vt:lpstr>
      <vt:lpstr>PowerPoint Presentation</vt:lpstr>
      <vt:lpstr>Unlock cloud adoption with  Azure landing zones</vt:lpstr>
      <vt:lpstr>Agenda</vt:lpstr>
      <vt:lpstr>The right foundation</vt:lpstr>
      <vt:lpstr>What are you going to build?</vt:lpstr>
      <vt:lpstr>All foundations are NOT created equal</vt:lpstr>
      <vt:lpstr>The value of creating cloud-ready environments</vt:lpstr>
      <vt:lpstr>Azure landing zones</vt:lpstr>
      <vt:lpstr>Azure landing zones</vt:lpstr>
      <vt:lpstr>PowerPoint Presentation</vt:lpstr>
      <vt:lpstr>Azure Landing Zones | Design Areas</vt:lpstr>
      <vt:lpstr>PowerPoint Presentation</vt:lpstr>
      <vt:lpstr>How to get started? Platform Development Velocity</vt:lpstr>
      <vt:lpstr>How to get started? Cloud operating model</vt:lpstr>
      <vt:lpstr>CAF Foundation blueprint Customer Story #1</vt:lpstr>
      <vt:lpstr>PowerPoint Presentation</vt:lpstr>
      <vt:lpstr>Partner Opportunities</vt:lpstr>
      <vt:lpstr>Start small and expand</vt:lpstr>
      <vt:lpstr>Rich initial implementation </vt:lpstr>
      <vt:lpstr>Azure Service Tiles &amp;  1-week Landing Zones</vt:lpstr>
      <vt:lpstr>Resources</vt:lpstr>
      <vt:lpstr>Deploy cloud-ready environments</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Marcela Vorel (Denny Mountain Media LLC)</dc:creator>
  <cp:keywords/>
  <dc:description>Template: Ariel Butz; ZUM Communications
Formatting: 
Audience Type:</dc:description>
  <cp:lastModifiedBy>Niels Ophey</cp:lastModifiedBy>
  <cp:revision>247</cp:revision>
  <dcterms:created xsi:type="dcterms:W3CDTF">2019-07-22T18:07:24Z</dcterms:created>
  <dcterms:modified xsi:type="dcterms:W3CDTF">2021-09-24T07:06:25Z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0x01010009BB234200C6174BA1143AC7CFCC6FA8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etDate">
    <vt:lpwstr>2020-07-01T00:05:35Z</vt:lpwstr>
  </property>
  <property fmtid="{D5CDD505-2E9C-101B-9397-08002B2CF9AE}" pid="13" name="MSIP_Label_f42aa342-8706-4288-bd11-ebb85995028c_Method">
    <vt:lpwstr>Standard</vt:lpwstr>
  </property>
  <property fmtid="{D5CDD505-2E9C-101B-9397-08002B2CF9AE}" pid="14" name="MSIP_Label_f42aa342-8706-4288-bd11-ebb85995028c_Name">
    <vt:lpwstr>Internal</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ActionId">
    <vt:lpwstr>40a4b9e8-fb93-4066-b5a7-2bc152b00676</vt:lpwstr>
  </property>
  <property fmtid="{D5CDD505-2E9C-101B-9397-08002B2CF9AE}" pid="17" name="MSIP_Label_f42aa342-8706-4288-bd11-ebb85995028c_ContentBits">
    <vt:lpwstr>0</vt:lpwstr>
  </property>
</Properties>
</file>